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3" r:id="rId10"/>
    <p:sldId id="27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2F5"/>
    <a:srgbClr val="BEEDB6"/>
    <a:srgbClr val="D436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DFE89-B764-443E-999C-5B4293F46534}" v="181" dt="2022-11-02T03:09:40.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815E-1D40-FC22-3E1B-2F8297A2F8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9D56E19-ED1A-C954-6FE3-7550FCD3BA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FEEBD7A-80E6-9312-E07A-2C28043D5F8C}"/>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5" name="Footer Placeholder 4">
            <a:extLst>
              <a:ext uri="{FF2B5EF4-FFF2-40B4-BE49-F238E27FC236}">
                <a16:creationId xmlns:a16="http://schemas.microsoft.com/office/drawing/2014/main" id="{E4299A9F-825F-85E2-AD94-06C9F29BA9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078C6B-0D18-340A-8190-31146F486691}"/>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219052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4EFB-3C2F-5A11-07EB-DB003F1BC89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143AE59-340A-B8F3-6A01-2CB5D64A4D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2368891-7753-4CFF-1AB2-B29BB6E55068}"/>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5" name="Footer Placeholder 4">
            <a:extLst>
              <a:ext uri="{FF2B5EF4-FFF2-40B4-BE49-F238E27FC236}">
                <a16:creationId xmlns:a16="http://schemas.microsoft.com/office/drawing/2014/main" id="{3F5380BF-64C7-4A48-0C8B-FD054AF1284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3152AF-B24A-286C-9F6A-E29ED6E3722D}"/>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146290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725A51-B354-1E69-A853-D9C0447E31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44F34E8-CD52-D962-B973-478F7B3DCF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44EA82A-9FAB-A21E-F6EC-1DA6F8DF65DE}"/>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5" name="Footer Placeholder 4">
            <a:extLst>
              <a:ext uri="{FF2B5EF4-FFF2-40B4-BE49-F238E27FC236}">
                <a16:creationId xmlns:a16="http://schemas.microsoft.com/office/drawing/2014/main" id="{52393B36-B790-5FF1-8E54-233C299A3A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ECCFF1-D054-3AA8-6902-D7839611F365}"/>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117910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5040-DC3D-1190-B98E-E362F5C563E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CE09D06-03C8-0E17-DD51-2B5E45589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F0ACB5-F0FA-0311-96F0-CAF58F1A42A9}"/>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5" name="Footer Placeholder 4">
            <a:extLst>
              <a:ext uri="{FF2B5EF4-FFF2-40B4-BE49-F238E27FC236}">
                <a16:creationId xmlns:a16="http://schemas.microsoft.com/office/drawing/2014/main" id="{C21F715E-805B-2D8A-973F-547824F0EB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427CC60-13AB-E06A-FAAC-1D390A50C834}"/>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395956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55770-3224-9048-21FA-AC0757E457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E43919A-4353-9F91-142E-0198F8F5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32FBE0-749D-6E06-F58E-7F9B1C543ABB}"/>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5" name="Footer Placeholder 4">
            <a:extLst>
              <a:ext uri="{FF2B5EF4-FFF2-40B4-BE49-F238E27FC236}">
                <a16:creationId xmlns:a16="http://schemas.microsoft.com/office/drawing/2014/main" id="{3F3372BF-2246-C36E-166D-87DDD5B2714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03D21D7-D77C-1F06-B93E-C1BD722C9A55}"/>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295982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27AF-4122-F4DA-3B2C-7434BA60460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4268694-70A0-81BD-60EF-09741FC902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AE35B3C-C1A6-8CA3-28FC-B9669F297F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7BBAB41-BE8A-0F58-6BD0-9209C02512DF}"/>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6" name="Footer Placeholder 5">
            <a:extLst>
              <a:ext uri="{FF2B5EF4-FFF2-40B4-BE49-F238E27FC236}">
                <a16:creationId xmlns:a16="http://schemas.microsoft.com/office/drawing/2014/main" id="{45BAA40A-E7A8-B66C-38A9-E2C319E6646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DF9B2B1-13DF-6A9A-68C0-730BC0111AF0}"/>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1490283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8A9E-CF8C-5AB4-B819-EF8EE10A334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3DDDCCA-84CC-0D25-F7B1-0712AD80B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098676-0292-1E89-A7FB-C74278C184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00C9008-DDB3-4402-1C9A-BE482BA7A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97610F-7000-B8CC-7948-1491CD9F5A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8E862FF-D2AF-CA34-0A4F-74E9FC7F84D6}"/>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8" name="Footer Placeholder 7">
            <a:extLst>
              <a:ext uri="{FF2B5EF4-FFF2-40B4-BE49-F238E27FC236}">
                <a16:creationId xmlns:a16="http://schemas.microsoft.com/office/drawing/2014/main" id="{D569F1CD-256F-E5A8-BC33-62A42A234ED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8CFA09D7-B95F-7659-E200-0A2DA91651F8}"/>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426043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4C81-DCA7-5C0B-3E30-594F4759842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A421EE8-DF2C-4E5A-5008-5CD01701614A}"/>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4" name="Footer Placeholder 3">
            <a:extLst>
              <a:ext uri="{FF2B5EF4-FFF2-40B4-BE49-F238E27FC236}">
                <a16:creationId xmlns:a16="http://schemas.microsoft.com/office/drawing/2014/main" id="{D643C3EA-8993-F7A1-B46B-4407088580D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C31DECE-AC95-5CF5-3354-B06010756796}"/>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88568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0647EC-7669-3C85-751F-2B57C71E9CDD}"/>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3" name="Footer Placeholder 2">
            <a:extLst>
              <a:ext uri="{FF2B5EF4-FFF2-40B4-BE49-F238E27FC236}">
                <a16:creationId xmlns:a16="http://schemas.microsoft.com/office/drawing/2014/main" id="{EA2DD5FF-4131-531A-B909-9D28F4B73DB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53F4756-0A22-9D1E-7EE2-C988B5630216}"/>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953792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2F50-5D85-867E-0F65-BC2334FA6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EB1E645-5555-0BEC-343B-B8249F94F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2AC0665-688A-B068-3CCB-47AE88FF6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CD7CD9-AAF3-1E08-3CA8-2B729E6DA2E7}"/>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6" name="Footer Placeholder 5">
            <a:extLst>
              <a:ext uri="{FF2B5EF4-FFF2-40B4-BE49-F238E27FC236}">
                <a16:creationId xmlns:a16="http://schemas.microsoft.com/office/drawing/2014/main" id="{C5D0185F-4AD9-3D2F-8497-3FFDEC57F3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25C55D3-56A8-887F-7280-D359EAB1CD07}"/>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219540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2F517-9E1E-4A4E-8A2E-9D4FA4BC3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17C0BFE0-B0E3-24DC-705C-F82CB8F96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5F10473-42E6-00A9-0171-8DA246ED2A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4EED7-C433-01CB-EDBE-72B132A2773F}"/>
              </a:ext>
            </a:extLst>
          </p:cNvPr>
          <p:cNvSpPr>
            <a:spLocks noGrp="1"/>
          </p:cNvSpPr>
          <p:nvPr>
            <p:ph type="dt" sz="half" idx="10"/>
          </p:nvPr>
        </p:nvSpPr>
        <p:spPr/>
        <p:txBody>
          <a:bodyPr/>
          <a:lstStyle/>
          <a:p>
            <a:fld id="{C9419483-60E4-43F0-8E7D-9EABE1AAB8C5}" type="datetimeFigureOut">
              <a:rPr lang="en-AU" smtClean="0"/>
              <a:t>1/11/2022</a:t>
            </a:fld>
            <a:endParaRPr lang="en-AU"/>
          </a:p>
        </p:txBody>
      </p:sp>
      <p:sp>
        <p:nvSpPr>
          <p:cNvPr id="6" name="Footer Placeholder 5">
            <a:extLst>
              <a:ext uri="{FF2B5EF4-FFF2-40B4-BE49-F238E27FC236}">
                <a16:creationId xmlns:a16="http://schemas.microsoft.com/office/drawing/2014/main" id="{D9EEF7B3-5995-C03F-923F-BCBBF2E706C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CC2FD43-5172-F8DD-AEEE-A3A34771E323}"/>
              </a:ext>
            </a:extLst>
          </p:cNvPr>
          <p:cNvSpPr>
            <a:spLocks noGrp="1"/>
          </p:cNvSpPr>
          <p:nvPr>
            <p:ph type="sldNum" sz="quarter" idx="12"/>
          </p:nvPr>
        </p:nvSpPr>
        <p:spPr/>
        <p:txBody>
          <a:bodyPr/>
          <a:lstStyle/>
          <a:p>
            <a:fld id="{219CAE52-BD13-4E12-B4F0-563B365944EF}" type="slidenum">
              <a:rPr lang="en-AU" smtClean="0"/>
              <a:t>‹#›</a:t>
            </a:fld>
            <a:endParaRPr lang="en-AU"/>
          </a:p>
        </p:txBody>
      </p:sp>
    </p:spTree>
    <p:extLst>
      <p:ext uri="{BB962C8B-B14F-4D97-AF65-F5344CB8AC3E}">
        <p14:creationId xmlns:p14="http://schemas.microsoft.com/office/powerpoint/2010/main" val="63327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7000" r="-2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8F9290-3C0B-6502-1D63-7471AB8378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35A75CC-17F7-965A-1726-D3B1DF7657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842AD7-4E7A-4D01-A2B0-DBE7B18735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19483-60E4-43F0-8E7D-9EABE1AAB8C5}" type="datetimeFigureOut">
              <a:rPr lang="en-AU" smtClean="0"/>
              <a:t>1/11/2022</a:t>
            </a:fld>
            <a:endParaRPr lang="en-AU"/>
          </a:p>
        </p:txBody>
      </p:sp>
      <p:sp>
        <p:nvSpPr>
          <p:cNvPr id="5" name="Footer Placeholder 4">
            <a:extLst>
              <a:ext uri="{FF2B5EF4-FFF2-40B4-BE49-F238E27FC236}">
                <a16:creationId xmlns:a16="http://schemas.microsoft.com/office/drawing/2014/main" id="{28CC6232-573C-B662-83E3-475DA15569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B0F850C-E0AC-5C66-2310-93E0DB294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CAE52-BD13-4E12-B4F0-563B365944EF}" type="slidenum">
              <a:rPr lang="en-AU" smtClean="0"/>
              <a:t>‹#›</a:t>
            </a:fld>
            <a:endParaRPr lang="en-AU"/>
          </a:p>
        </p:txBody>
      </p:sp>
    </p:spTree>
    <p:extLst>
      <p:ext uri="{BB962C8B-B14F-4D97-AF65-F5344CB8AC3E}">
        <p14:creationId xmlns:p14="http://schemas.microsoft.com/office/powerpoint/2010/main" val="204417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2.wdp"/><Relationship Id="rId3" Type="http://schemas.openxmlformats.org/officeDocument/2006/relationships/slide" Target="slide3.xml"/><Relationship Id="rId7" Type="http://schemas.openxmlformats.org/officeDocument/2006/relationships/slide" Target="slide4.xml"/><Relationship Id="rId12" Type="http://schemas.openxmlformats.org/officeDocument/2006/relationships/image" Target="../media/image9.png"/><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microsoft.com/office/2007/relationships/hdphoto" Target="../media/hdphoto1.wdp"/><Relationship Id="rId15" Type="http://schemas.openxmlformats.org/officeDocument/2006/relationships/image" Target="../media/image11.gif"/><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1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hyperlink" Target="https://cryofall.gamepedia.com/Bandage" TargetMode="External"/><Relationship Id="rId17" Type="http://schemas.openxmlformats.org/officeDocument/2006/relationships/image" Target="../media/image24.png"/><Relationship Id="rId2" Type="http://schemas.openxmlformats.org/officeDocument/2006/relationships/slide" Target="slide6.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2.png"/><Relationship Id="rId10" Type="http://schemas.openxmlformats.org/officeDocument/2006/relationships/hyperlink" Target="https://freepngimg.com/png/51639-torch-photos-hd-image-free-png" TargetMode="External"/><Relationship Id="rId19" Type="http://schemas.openxmlformats.org/officeDocument/2006/relationships/image" Target="../media/image26.png"/><Relationship Id="rId4" Type="http://schemas.openxmlformats.org/officeDocument/2006/relationships/slide" Target="slide7.xml"/><Relationship Id="rId9" Type="http://schemas.openxmlformats.org/officeDocument/2006/relationships/image" Target="../media/image19.png"/><Relationship Id="rId1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with medium confidence">
            <a:extLst>
              <a:ext uri="{FF2B5EF4-FFF2-40B4-BE49-F238E27FC236}">
                <a16:creationId xmlns:a16="http://schemas.microsoft.com/office/drawing/2014/main" id="{307375A8-55E5-F6F8-AFF1-650BF2F103A7}"/>
              </a:ext>
            </a:extLst>
          </p:cNvPr>
          <p:cNvPicPr>
            <a:picLocks noChangeAspect="1"/>
          </p:cNvPicPr>
          <p:nvPr/>
        </p:nvPicPr>
        <p:blipFill rotWithShape="1">
          <a:blip r:embed="rId2">
            <a:extLst>
              <a:ext uri="{28A0092B-C50C-407E-A947-70E740481C1C}">
                <a14:useLocalDpi xmlns:a14="http://schemas.microsoft.com/office/drawing/2010/main" val="0"/>
              </a:ext>
            </a:extLst>
          </a:blip>
          <a:srcRect t="39104" b="15896"/>
          <a:stretch/>
        </p:blipFill>
        <p:spPr>
          <a:xfrm>
            <a:off x="20" y="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B643F2C7-56B3-BE33-E13A-BAA9747A8E0B}"/>
              </a:ext>
            </a:extLst>
          </p:cNvPr>
          <p:cNvSpPr>
            <a:spLocks noGrp="1"/>
          </p:cNvSpPr>
          <p:nvPr>
            <p:ph type="ctrTitle"/>
          </p:nvPr>
        </p:nvSpPr>
        <p:spPr>
          <a:xfrm>
            <a:off x="7675179" y="2974090"/>
            <a:ext cx="4330261" cy="2149693"/>
          </a:xfrm>
        </p:spPr>
        <p:txBody>
          <a:bodyPr>
            <a:noAutofit/>
          </a:bodyPr>
          <a:lstStyle/>
          <a:p>
            <a:r>
              <a:rPr lang="en-AU" sz="4800" b="1" spc="50" dirty="0">
                <a:ln w="9525" cmpd="sng">
                  <a:solidFill>
                    <a:schemeClr val="accent1"/>
                  </a:solidFill>
                  <a:prstDash val="solid"/>
                </a:ln>
                <a:solidFill>
                  <a:srgbClr val="70AD47">
                    <a:tint val="1000"/>
                  </a:srgbClr>
                </a:solidFill>
                <a:effectLst>
                  <a:glow rad="38100">
                    <a:schemeClr val="accent1">
                      <a:alpha val="40000"/>
                    </a:schemeClr>
                  </a:glow>
                </a:effectLst>
                <a:latin typeface="Congenial Black" panose="02000503040000020004" pitchFamily="2" charset="0"/>
              </a:rPr>
              <a:t>FINLAY THE FIRST AID BEAR</a:t>
            </a:r>
          </a:p>
        </p:txBody>
      </p:sp>
      <p:sp>
        <p:nvSpPr>
          <p:cNvPr id="3" name="Subtitle 2">
            <a:extLst>
              <a:ext uri="{FF2B5EF4-FFF2-40B4-BE49-F238E27FC236}">
                <a16:creationId xmlns:a16="http://schemas.microsoft.com/office/drawing/2014/main" id="{014C96BC-1A4D-9A4C-82C9-405E50017993}"/>
              </a:ext>
            </a:extLst>
          </p:cNvPr>
          <p:cNvSpPr>
            <a:spLocks noGrp="1"/>
          </p:cNvSpPr>
          <p:nvPr>
            <p:ph type="subTitle" idx="1"/>
          </p:nvPr>
        </p:nvSpPr>
        <p:spPr>
          <a:xfrm>
            <a:off x="7782909" y="5307602"/>
            <a:ext cx="4330262" cy="683284"/>
          </a:xfrm>
        </p:spPr>
        <p:txBody>
          <a:bodyPr>
            <a:noAutofit/>
          </a:bodyPr>
          <a:lstStyle/>
          <a:p>
            <a:r>
              <a:rPr lang="en-AU" sz="2800" dirty="0">
                <a:solidFill>
                  <a:srgbClr val="D4361B"/>
                </a:solidFill>
                <a:latin typeface="Congenial Black" panose="02000503040000020004" pitchFamily="2" charset="0"/>
              </a:rPr>
              <a:t>The Dare to Golden Mountain (Book One)</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BF9763-A193-86DB-EB3E-B0477207085D}"/>
              </a:ext>
            </a:extLst>
          </p:cNvPr>
          <p:cNvSpPr txBox="1"/>
          <p:nvPr/>
        </p:nvSpPr>
        <p:spPr>
          <a:xfrm>
            <a:off x="8402483" y="6239772"/>
            <a:ext cx="3091113" cy="461665"/>
          </a:xfrm>
          <a:prstGeom prst="rect">
            <a:avLst/>
          </a:prstGeom>
          <a:noFill/>
        </p:spPr>
        <p:txBody>
          <a:bodyPr wrap="square">
            <a:spAutoFit/>
          </a:bodyPr>
          <a:lstStyle/>
          <a:p>
            <a:pPr algn="ctr"/>
            <a:r>
              <a:rPr lang="en-AU" sz="2400" dirty="0">
                <a:solidFill>
                  <a:srgbClr val="0070C0"/>
                </a:solidFill>
                <a:latin typeface="Congenial Black" panose="02000503040000020004" pitchFamily="2" charset="0"/>
              </a:rPr>
              <a:t>Interactive Quiz</a:t>
            </a:r>
          </a:p>
        </p:txBody>
      </p:sp>
    </p:spTree>
    <p:extLst>
      <p:ext uri="{BB962C8B-B14F-4D97-AF65-F5344CB8AC3E}">
        <p14:creationId xmlns:p14="http://schemas.microsoft.com/office/powerpoint/2010/main" val="282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70F0-E521-5325-7DEC-759057E0CA69}"/>
              </a:ext>
            </a:extLst>
          </p:cNvPr>
          <p:cNvSpPr>
            <a:spLocks noGrp="1"/>
          </p:cNvSpPr>
          <p:nvPr>
            <p:ph type="title"/>
          </p:nvPr>
        </p:nvSpPr>
        <p:spPr/>
        <p:txBody>
          <a:bodyPr/>
          <a:lstStyle/>
          <a:p>
            <a:r>
              <a:rPr lang="en-AU" dirty="0"/>
              <a:t>How did Finlay help Frederick with his Nose Bleed</a:t>
            </a:r>
          </a:p>
        </p:txBody>
      </p:sp>
      <p:sp>
        <p:nvSpPr>
          <p:cNvPr id="3" name="Content Placeholder 2">
            <a:extLst>
              <a:ext uri="{FF2B5EF4-FFF2-40B4-BE49-F238E27FC236}">
                <a16:creationId xmlns:a16="http://schemas.microsoft.com/office/drawing/2014/main" id="{5EF5EDFD-6945-9D6F-A7C6-0457CD042E74}"/>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4203780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5C1F-0534-A9CB-BED4-E36094D2097E}"/>
              </a:ext>
            </a:extLst>
          </p:cNvPr>
          <p:cNvSpPr>
            <a:spLocks noGrp="1"/>
          </p:cNvSpPr>
          <p:nvPr>
            <p:ph type="title"/>
          </p:nvPr>
        </p:nvSpPr>
        <p:spPr/>
        <p:txBody>
          <a:bodyPr/>
          <a:lstStyle/>
          <a:p>
            <a:r>
              <a:rPr lang="en-AU" dirty="0"/>
              <a:t>Poor Finlay has a burn on his foot</a:t>
            </a:r>
          </a:p>
        </p:txBody>
      </p:sp>
      <p:sp>
        <p:nvSpPr>
          <p:cNvPr id="3" name="Content Placeholder 2">
            <a:extLst>
              <a:ext uri="{FF2B5EF4-FFF2-40B4-BE49-F238E27FC236}">
                <a16:creationId xmlns:a16="http://schemas.microsoft.com/office/drawing/2014/main" id="{CADE94D2-846A-D60E-35DD-5EE58BA36680}"/>
              </a:ext>
            </a:extLst>
          </p:cNvPr>
          <p:cNvSpPr>
            <a:spLocks noGrp="1"/>
          </p:cNvSpPr>
          <p:nvPr>
            <p:ph idx="1"/>
          </p:nvPr>
        </p:nvSpPr>
        <p:spPr/>
        <p:txBody>
          <a:bodyPr/>
          <a:lstStyle/>
          <a:p>
            <a:r>
              <a:rPr lang="en-AU" dirty="0"/>
              <a:t>How to treat burns quiz</a:t>
            </a:r>
          </a:p>
        </p:txBody>
      </p:sp>
    </p:spTree>
    <p:extLst>
      <p:ext uri="{BB962C8B-B14F-4D97-AF65-F5344CB8AC3E}">
        <p14:creationId xmlns:p14="http://schemas.microsoft.com/office/powerpoint/2010/main" val="1018431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7BAC4-3ED2-8800-BC72-7D779A125D1F}"/>
              </a:ext>
            </a:extLst>
          </p:cNvPr>
          <p:cNvSpPr>
            <a:spLocks noGrp="1"/>
          </p:cNvSpPr>
          <p:nvPr>
            <p:ph type="title"/>
          </p:nvPr>
        </p:nvSpPr>
        <p:spPr/>
        <p:txBody>
          <a:bodyPr/>
          <a:lstStyle/>
          <a:p>
            <a:r>
              <a:rPr lang="en-AU" dirty="0"/>
              <a:t>Which is the best drink to have when you are feeling hot and thirsty</a:t>
            </a:r>
          </a:p>
        </p:txBody>
      </p:sp>
    </p:spTree>
    <p:extLst>
      <p:ext uri="{BB962C8B-B14F-4D97-AF65-F5344CB8AC3E}">
        <p14:creationId xmlns:p14="http://schemas.microsoft.com/office/powerpoint/2010/main" val="102831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CAA9E-085F-8B5C-CD3B-AA5DCE7D5282}"/>
              </a:ext>
            </a:extLst>
          </p:cNvPr>
          <p:cNvSpPr>
            <a:spLocks noGrp="1"/>
          </p:cNvSpPr>
          <p:nvPr>
            <p:ph type="title"/>
          </p:nvPr>
        </p:nvSpPr>
        <p:spPr/>
        <p:txBody>
          <a:bodyPr/>
          <a:lstStyle/>
          <a:p>
            <a:r>
              <a:rPr lang="en-AU" dirty="0"/>
              <a:t>Little </a:t>
            </a:r>
            <a:r>
              <a:rPr lang="en-AU" dirty="0" err="1"/>
              <a:t>Evee</a:t>
            </a:r>
            <a:r>
              <a:rPr lang="en-AU" dirty="0"/>
              <a:t> has a blister on her foot</a:t>
            </a:r>
          </a:p>
        </p:txBody>
      </p:sp>
    </p:spTree>
    <p:extLst>
      <p:ext uri="{BB962C8B-B14F-4D97-AF65-F5344CB8AC3E}">
        <p14:creationId xmlns:p14="http://schemas.microsoft.com/office/powerpoint/2010/main" val="4029213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6BAF3-6290-7152-4D27-FD474B66A3B6}"/>
              </a:ext>
            </a:extLst>
          </p:cNvPr>
          <p:cNvSpPr>
            <a:spLocks noGrp="1"/>
          </p:cNvSpPr>
          <p:nvPr>
            <p:ph type="title"/>
          </p:nvPr>
        </p:nvSpPr>
        <p:spPr/>
        <p:txBody>
          <a:bodyPr/>
          <a:lstStyle/>
          <a:p>
            <a:r>
              <a:rPr lang="en-AU" dirty="0"/>
              <a:t>How to Call for Help on the Phone – Call, Say, Wait, Stay</a:t>
            </a:r>
          </a:p>
        </p:txBody>
      </p:sp>
    </p:spTree>
    <p:extLst>
      <p:ext uri="{BB962C8B-B14F-4D97-AF65-F5344CB8AC3E}">
        <p14:creationId xmlns:p14="http://schemas.microsoft.com/office/powerpoint/2010/main" val="2223599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6A4E-A08A-8745-04B0-40D0C33C9DAD}"/>
              </a:ext>
            </a:extLst>
          </p:cNvPr>
          <p:cNvSpPr>
            <a:spLocks noGrp="1"/>
          </p:cNvSpPr>
          <p:nvPr>
            <p:ph type="title"/>
          </p:nvPr>
        </p:nvSpPr>
        <p:spPr/>
        <p:txBody>
          <a:bodyPr/>
          <a:lstStyle/>
          <a:p>
            <a:r>
              <a:rPr lang="en-AU" dirty="0"/>
              <a:t>How to wash hands like Finlay and </a:t>
            </a:r>
            <a:r>
              <a:rPr lang="en-AU" dirty="0" err="1"/>
              <a:t>Evee</a:t>
            </a:r>
            <a:endParaRPr lang="en-AU" dirty="0"/>
          </a:p>
        </p:txBody>
      </p:sp>
    </p:spTree>
    <p:extLst>
      <p:ext uri="{BB962C8B-B14F-4D97-AF65-F5344CB8AC3E}">
        <p14:creationId xmlns:p14="http://schemas.microsoft.com/office/powerpoint/2010/main" val="1986220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FDE9-84A1-301D-78FB-4A42719707C0}"/>
              </a:ext>
            </a:extLst>
          </p:cNvPr>
          <p:cNvSpPr>
            <a:spLocks noGrp="1"/>
          </p:cNvSpPr>
          <p:nvPr>
            <p:ph type="title"/>
          </p:nvPr>
        </p:nvSpPr>
        <p:spPr/>
        <p:txBody>
          <a:bodyPr/>
          <a:lstStyle/>
          <a:p>
            <a:r>
              <a:rPr lang="en-AU" dirty="0"/>
              <a:t>Eating and drinking for energy – what would bears eat? What should you have?</a:t>
            </a:r>
          </a:p>
        </p:txBody>
      </p:sp>
    </p:spTree>
    <p:extLst>
      <p:ext uri="{BB962C8B-B14F-4D97-AF65-F5344CB8AC3E}">
        <p14:creationId xmlns:p14="http://schemas.microsoft.com/office/powerpoint/2010/main" val="75658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05A3-9FD5-F63E-D3E6-E611ECC1B11F}"/>
              </a:ext>
            </a:extLst>
          </p:cNvPr>
          <p:cNvSpPr>
            <a:spLocks noGrp="1"/>
          </p:cNvSpPr>
          <p:nvPr>
            <p:ph type="title"/>
          </p:nvPr>
        </p:nvSpPr>
        <p:spPr/>
        <p:txBody>
          <a:bodyPr/>
          <a:lstStyle/>
          <a:p>
            <a:r>
              <a:rPr lang="en-AU" dirty="0"/>
              <a:t>Feeling upset and worried</a:t>
            </a:r>
          </a:p>
        </p:txBody>
      </p:sp>
    </p:spTree>
    <p:extLst>
      <p:ext uri="{BB962C8B-B14F-4D97-AF65-F5344CB8AC3E}">
        <p14:creationId xmlns:p14="http://schemas.microsoft.com/office/powerpoint/2010/main" val="37256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544AE-ADE0-EAA9-97EF-66EA7FE9BD79}"/>
              </a:ext>
            </a:extLst>
          </p:cNvPr>
          <p:cNvSpPr>
            <a:spLocks noGrp="1"/>
          </p:cNvSpPr>
          <p:nvPr>
            <p:ph type="title"/>
          </p:nvPr>
        </p:nvSpPr>
        <p:spPr/>
        <p:txBody>
          <a:bodyPr/>
          <a:lstStyle/>
          <a:p>
            <a:r>
              <a:rPr lang="en-AU" dirty="0" err="1"/>
              <a:t>Evee’s</a:t>
            </a:r>
            <a:r>
              <a:rPr lang="en-AU" dirty="0"/>
              <a:t> night time song</a:t>
            </a:r>
          </a:p>
        </p:txBody>
      </p:sp>
    </p:spTree>
    <p:extLst>
      <p:ext uri="{BB962C8B-B14F-4D97-AF65-F5344CB8AC3E}">
        <p14:creationId xmlns:p14="http://schemas.microsoft.com/office/powerpoint/2010/main" val="3447105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42312-2875-6F5A-A85F-DA5505144A44}"/>
              </a:ext>
            </a:extLst>
          </p:cNvPr>
          <p:cNvSpPr>
            <a:spLocks noGrp="1"/>
          </p:cNvSpPr>
          <p:nvPr>
            <p:ph type="title"/>
          </p:nvPr>
        </p:nvSpPr>
        <p:spPr/>
        <p:txBody>
          <a:bodyPr>
            <a:normAutofit/>
          </a:bodyPr>
          <a:lstStyle/>
          <a:p>
            <a:pPr algn="ctr"/>
            <a:r>
              <a:rPr lang="en-AU" dirty="0">
                <a:latin typeface="Congenial" panose="02000503040000020004" pitchFamily="2" charset="0"/>
              </a:rPr>
              <a:t>What should Finlay put in his backpack to go to the Golden Mountain? </a:t>
            </a:r>
            <a:endParaRPr lang="en-AU" sz="3200" i="1" dirty="0">
              <a:latin typeface="Congenial" panose="02000503040000020004" pitchFamily="2" charset="0"/>
            </a:endParaRPr>
          </a:p>
        </p:txBody>
      </p:sp>
      <p:sp>
        <p:nvSpPr>
          <p:cNvPr id="7" name="TextBox 6">
            <a:extLst>
              <a:ext uri="{FF2B5EF4-FFF2-40B4-BE49-F238E27FC236}">
                <a16:creationId xmlns:a16="http://schemas.microsoft.com/office/drawing/2014/main" id="{BACDD31E-1610-700D-37D3-DE2BB5DD2718}"/>
              </a:ext>
            </a:extLst>
          </p:cNvPr>
          <p:cNvSpPr txBox="1"/>
          <p:nvPr/>
        </p:nvSpPr>
        <p:spPr>
          <a:xfrm>
            <a:off x="4641806" y="3803946"/>
            <a:ext cx="1485142" cy="369332"/>
          </a:xfrm>
          <a:prstGeom prst="rect">
            <a:avLst/>
          </a:prstGeom>
          <a:noFill/>
        </p:spPr>
        <p:txBody>
          <a:bodyPr wrap="square" rtlCol="0">
            <a:spAutoFit/>
          </a:bodyPr>
          <a:lstStyle/>
          <a:p>
            <a:r>
              <a:rPr lang="en-AU" dirty="0">
                <a:latin typeface="Congenial" panose="02000503040000020004" pitchFamily="2" charset="0"/>
              </a:rPr>
              <a:t>Teddy bear</a:t>
            </a:r>
          </a:p>
        </p:txBody>
      </p:sp>
      <p:sp>
        <p:nvSpPr>
          <p:cNvPr id="10" name="TextBox 9">
            <a:extLst>
              <a:ext uri="{FF2B5EF4-FFF2-40B4-BE49-F238E27FC236}">
                <a16:creationId xmlns:a16="http://schemas.microsoft.com/office/drawing/2014/main" id="{AE523379-6971-E41D-E657-9E0BE3A99F4E}"/>
              </a:ext>
            </a:extLst>
          </p:cNvPr>
          <p:cNvSpPr txBox="1"/>
          <p:nvPr/>
        </p:nvSpPr>
        <p:spPr>
          <a:xfrm>
            <a:off x="2437549" y="5922294"/>
            <a:ext cx="7624011" cy="830997"/>
          </a:xfrm>
          <a:prstGeom prst="rect">
            <a:avLst/>
          </a:prstGeom>
          <a:noFill/>
        </p:spPr>
        <p:txBody>
          <a:bodyPr wrap="square" rtlCol="0">
            <a:spAutoFit/>
          </a:bodyPr>
          <a:lstStyle/>
          <a:p>
            <a:pPr algn="ctr"/>
            <a:r>
              <a:rPr lang="en-AU" sz="2400" dirty="0">
                <a:latin typeface="Congenial" panose="02000503040000020004" pitchFamily="2" charset="0"/>
              </a:rPr>
              <a:t>There are 7 right answers! </a:t>
            </a:r>
          </a:p>
          <a:p>
            <a:pPr algn="ctr"/>
            <a:r>
              <a:rPr lang="en-AU" sz="2400" dirty="0">
                <a:latin typeface="Congenial" panose="02000503040000020004" pitchFamily="2" charset="0"/>
              </a:rPr>
              <a:t>Click </a:t>
            </a:r>
            <a:r>
              <a:rPr lang="en-AU" sz="2400" b="1" dirty="0">
                <a:latin typeface="Congenial" panose="02000503040000020004" pitchFamily="2" charset="0"/>
                <a:hlinkClick r:id="rId2" action="ppaction://hlinksldjump"/>
              </a:rPr>
              <a:t>HERE</a:t>
            </a:r>
            <a:r>
              <a:rPr lang="en-AU" sz="2400" dirty="0">
                <a:latin typeface="Congenial" panose="02000503040000020004" pitchFamily="2" charset="0"/>
              </a:rPr>
              <a:t> when you have all 7 items right!</a:t>
            </a:r>
          </a:p>
        </p:txBody>
      </p:sp>
      <p:pic>
        <p:nvPicPr>
          <p:cNvPr id="19" name="Content Placeholder 18">
            <a:hlinkClick r:id="rId3" action="ppaction://hlinksldjump"/>
            <a:extLst>
              <a:ext uri="{FF2B5EF4-FFF2-40B4-BE49-F238E27FC236}">
                <a16:creationId xmlns:a16="http://schemas.microsoft.com/office/drawing/2014/main" id="{188A3FEE-04F7-1F7B-9651-800AB5F24247}"/>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backgroundRemoval t="5778" b="92889" l="2667" r="92889">
                        <a14:foregroundMark x1="24444" y1="15556" x2="61333" y2="8000"/>
                        <a14:foregroundMark x1="61333" y1="8000" x2="67556" y2="17778"/>
                        <a14:foregroundMark x1="6667" y1="27556" x2="10222" y2="70222"/>
                        <a14:foregroundMark x1="10222" y1="70222" x2="34667" y2="92889"/>
                        <a14:foregroundMark x1="34667" y1="92889" x2="63556" y2="89778"/>
                        <a14:foregroundMark x1="21778" y1="75111" x2="76444" y2="55556"/>
                        <a14:foregroundMark x1="76444" y1="55556" x2="48444" y2="36889"/>
                        <a14:foregroundMark x1="48444" y1="36889" x2="23556" y2="44000"/>
                        <a14:foregroundMark x1="27556" y1="60000" x2="31556" y2="32889"/>
                        <a14:foregroundMark x1="24444" y1="37778" x2="17778" y2="64889"/>
                        <a14:foregroundMark x1="15556" y1="33778" x2="14667" y2="49778"/>
                        <a14:foregroundMark x1="2667" y1="23556" x2="2667" y2="34667"/>
                        <a14:foregroundMark x1="47556" y1="30667" x2="81778" y2="38667"/>
                        <a14:foregroundMark x1="81778" y1="38667" x2="77778" y2="76444"/>
                        <a14:foregroundMark x1="77778" y1="76444" x2="64889" y2="38222"/>
                        <a14:foregroundMark x1="64889" y1="38222" x2="57778" y2="46667"/>
                        <a14:foregroundMark x1="43556" y1="83111" x2="80444" y2="76889"/>
                        <a14:foregroundMark x1="80444" y1="76889" x2="78667" y2="85778"/>
                        <a14:foregroundMark x1="69778" y1="72889" x2="54667" y2="72889"/>
                        <a14:foregroundMark x1="78667" y1="72889" x2="58667" y2="72000"/>
                        <a14:foregroundMark x1="47556" y1="6667" x2="45778" y2="5778"/>
                        <a14:foregroundMark x1="45778" y1="5778" x2="45778" y2="5778"/>
                        <a14:foregroundMark x1="88889" y1="20889" x2="88889" y2="20889"/>
                        <a14:foregroundMark x1="88889" y1="20889" x2="88889" y2="20889"/>
                        <a14:foregroundMark x1="88889" y1="20889" x2="88889" y2="20889"/>
                        <a14:foregroundMark x1="15556" y1="37778" x2="11556" y2="44000"/>
                        <a14:foregroundMark x1="21778" y1="40889" x2="21778" y2="40889"/>
                        <a14:foregroundMark x1="19556" y1="39556" x2="19556" y2="39556"/>
                        <a14:foregroundMark x1="19556" y1="39556" x2="12444" y2="39556"/>
                        <a14:foregroundMark x1="9333" y1="39556" x2="9333" y2="39556"/>
                        <a14:foregroundMark x1="9333" y1="33778" x2="9333" y2="33778"/>
                        <a14:foregroundMark x1="9333" y1="32889" x2="9333" y2="32889"/>
                        <a14:foregroundMark x1="10667" y1="32889" x2="10667" y2="32889"/>
                        <a14:foregroundMark x1="18667" y1="32889" x2="18667" y2="32889"/>
                        <a14:foregroundMark x1="24444" y1="37778" x2="24444" y2="37778"/>
                        <a14:foregroundMark x1="25778" y1="44000" x2="25778" y2="44000"/>
                        <a14:foregroundMark x1="16444" y1="49778" x2="16444" y2="49778"/>
                        <a14:foregroundMark x1="16444" y1="48889" x2="16444" y2="48889"/>
                        <a14:foregroundMark x1="16444" y1="37778" x2="16444" y2="37778"/>
                        <a14:foregroundMark x1="88889" y1="25778" x2="92889" y2="68889"/>
                      </a14:backgroundRemoval>
                    </a14:imgEffect>
                  </a14:imgLayer>
                </a14:imgProps>
              </a:ext>
              <a:ext uri="{28A0092B-C50C-407E-A947-70E740481C1C}">
                <a14:useLocalDpi xmlns:a14="http://schemas.microsoft.com/office/drawing/2010/main" val="0"/>
              </a:ext>
            </a:extLst>
          </a:blip>
          <a:srcRect/>
          <a:stretch/>
        </p:blipFill>
        <p:spPr>
          <a:xfrm>
            <a:off x="634592" y="1912769"/>
            <a:ext cx="1493867" cy="1493867"/>
          </a:xfrm>
        </p:spPr>
      </p:pic>
      <p:sp>
        <p:nvSpPr>
          <p:cNvPr id="17" name="TextBox 16">
            <a:extLst>
              <a:ext uri="{FF2B5EF4-FFF2-40B4-BE49-F238E27FC236}">
                <a16:creationId xmlns:a16="http://schemas.microsoft.com/office/drawing/2014/main" id="{88464C1E-28D2-26AA-81E4-143399A440E4}"/>
              </a:ext>
            </a:extLst>
          </p:cNvPr>
          <p:cNvSpPr txBox="1"/>
          <p:nvPr/>
        </p:nvSpPr>
        <p:spPr>
          <a:xfrm>
            <a:off x="545015" y="3387310"/>
            <a:ext cx="1794617" cy="369332"/>
          </a:xfrm>
          <a:prstGeom prst="rect">
            <a:avLst/>
          </a:prstGeom>
          <a:noFill/>
        </p:spPr>
        <p:txBody>
          <a:bodyPr wrap="square" rtlCol="0">
            <a:spAutoFit/>
          </a:bodyPr>
          <a:lstStyle/>
          <a:p>
            <a:pPr algn="ctr"/>
            <a:r>
              <a:rPr lang="en-AU" dirty="0">
                <a:latin typeface="Congenial" panose="02000503040000020004" pitchFamily="2" charset="0"/>
              </a:rPr>
              <a:t>First aid kit</a:t>
            </a:r>
          </a:p>
        </p:txBody>
      </p:sp>
      <p:sp>
        <p:nvSpPr>
          <p:cNvPr id="20" name="TextBox 19">
            <a:extLst>
              <a:ext uri="{FF2B5EF4-FFF2-40B4-BE49-F238E27FC236}">
                <a16:creationId xmlns:a16="http://schemas.microsoft.com/office/drawing/2014/main" id="{240F9BB4-B140-09ED-B31B-1468747611FF}"/>
              </a:ext>
            </a:extLst>
          </p:cNvPr>
          <p:cNvSpPr txBox="1"/>
          <p:nvPr/>
        </p:nvSpPr>
        <p:spPr>
          <a:xfrm>
            <a:off x="2725051" y="4049716"/>
            <a:ext cx="1700949" cy="369332"/>
          </a:xfrm>
          <a:prstGeom prst="rect">
            <a:avLst/>
          </a:prstGeom>
          <a:noFill/>
        </p:spPr>
        <p:txBody>
          <a:bodyPr wrap="square" rtlCol="0">
            <a:spAutoFit/>
          </a:bodyPr>
          <a:lstStyle/>
          <a:p>
            <a:pPr algn="ctr"/>
            <a:r>
              <a:rPr lang="en-AU" dirty="0">
                <a:latin typeface="Congenial" panose="02000503040000020004" pitchFamily="2" charset="0"/>
              </a:rPr>
              <a:t>Water bottle</a:t>
            </a:r>
          </a:p>
        </p:txBody>
      </p:sp>
      <p:pic>
        <p:nvPicPr>
          <p:cNvPr id="27" name="Picture 26">
            <a:hlinkClick r:id="rId3" action="ppaction://hlinksldjump"/>
            <a:extLst>
              <a:ext uri="{FF2B5EF4-FFF2-40B4-BE49-F238E27FC236}">
                <a16:creationId xmlns:a16="http://schemas.microsoft.com/office/drawing/2014/main" id="{14F2D38B-12BD-0769-1BB7-7E5E51B929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0626" y="4475981"/>
            <a:ext cx="2012491" cy="1902048"/>
          </a:xfrm>
          <a:prstGeom prst="rect">
            <a:avLst/>
          </a:prstGeom>
        </p:spPr>
      </p:pic>
      <p:pic>
        <p:nvPicPr>
          <p:cNvPr id="29" name="Picture 28">
            <a:hlinkClick r:id="rId7" action="ppaction://hlinksldjump"/>
            <a:extLst>
              <a:ext uri="{FF2B5EF4-FFF2-40B4-BE49-F238E27FC236}">
                <a16:creationId xmlns:a16="http://schemas.microsoft.com/office/drawing/2014/main" id="{C8D938F2-0870-A975-3CE0-76D0881B018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002124" y="2183506"/>
            <a:ext cx="2031110" cy="2009351"/>
          </a:xfrm>
          <a:prstGeom prst="rect">
            <a:avLst/>
          </a:prstGeom>
        </p:spPr>
      </p:pic>
      <p:sp>
        <p:nvSpPr>
          <p:cNvPr id="30" name="TextBox 29">
            <a:extLst>
              <a:ext uri="{FF2B5EF4-FFF2-40B4-BE49-F238E27FC236}">
                <a16:creationId xmlns:a16="http://schemas.microsoft.com/office/drawing/2014/main" id="{C7920DFC-A175-16CE-2FA5-017BE5AF2295}"/>
              </a:ext>
            </a:extLst>
          </p:cNvPr>
          <p:cNvSpPr txBox="1"/>
          <p:nvPr/>
        </p:nvSpPr>
        <p:spPr>
          <a:xfrm>
            <a:off x="8788211" y="3714158"/>
            <a:ext cx="1187866" cy="369332"/>
          </a:xfrm>
          <a:prstGeom prst="rect">
            <a:avLst/>
          </a:prstGeom>
          <a:noFill/>
        </p:spPr>
        <p:txBody>
          <a:bodyPr wrap="square" rtlCol="0">
            <a:spAutoFit/>
          </a:bodyPr>
          <a:lstStyle/>
          <a:p>
            <a:r>
              <a:rPr lang="en-AU" dirty="0">
                <a:latin typeface="Congenial" panose="02000503040000020004" pitchFamily="2" charset="0"/>
              </a:rPr>
              <a:t>Compass</a:t>
            </a:r>
          </a:p>
        </p:txBody>
      </p:sp>
      <p:pic>
        <p:nvPicPr>
          <p:cNvPr id="32" name="Picture 31">
            <a:hlinkClick r:id="rId3" action="ppaction://hlinksldjump"/>
            <a:extLst>
              <a:ext uri="{FF2B5EF4-FFF2-40B4-BE49-F238E27FC236}">
                <a16:creationId xmlns:a16="http://schemas.microsoft.com/office/drawing/2014/main" id="{EEFBA27A-BCE1-D97D-67E4-7CEEC90D009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23289" y="2162870"/>
            <a:ext cx="1700948" cy="1700948"/>
          </a:xfrm>
          <a:prstGeom prst="rect">
            <a:avLst/>
          </a:prstGeom>
        </p:spPr>
      </p:pic>
      <p:sp>
        <p:nvSpPr>
          <p:cNvPr id="34" name="TextBox 33">
            <a:extLst>
              <a:ext uri="{FF2B5EF4-FFF2-40B4-BE49-F238E27FC236}">
                <a16:creationId xmlns:a16="http://schemas.microsoft.com/office/drawing/2014/main" id="{5B981CE4-8976-7673-68D1-C9405B8C6FBB}"/>
              </a:ext>
            </a:extLst>
          </p:cNvPr>
          <p:cNvSpPr txBox="1"/>
          <p:nvPr/>
        </p:nvSpPr>
        <p:spPr>
          <a:xfrm>
            <a:off x="6961850" y="5552962"/>
            <a:ext cx="1615156" cy="369332"/>
          </a:xfrm>
          <a:prstGeom prst="rect">
            <a:avLst/>
          </a:prstGeom>
          <a:noFill/>
        </p:spPr>
        <p:txBody>
          <a:bodyPr wrap="square" rtlCol="0">
            <a:spAutoFit/>
          </a:bodyPr>
          <a:lstStyle/>
          <a:p>
            <a:r>
              <a:rPr lang="en-AU" dirty="0">
                <a:latin typeface="Congenial" panose="02000503040000020004" pitchFamily="2" charset="0"/>
              </a:rPr>
              <a:t>Games</a:t>
            </a:r>
          </a:p>
        </p:txBody>
      </p:sp>
      <p:sp>
        <p:nvSpPr>
          <p:cNvPr id="37" name="TextBox 36">
            <a:extLst>
              <a:ext uri="{FF2B5EF4-FFF2-40B4-BE49-F238E27FC236}">
                <a16:creationId xmlns:a16="http://schemas.microsoft.com/office/drawing/2014/main" id="{E9BDE0DA-E787-FD01-0476-BD14A373BF04}"/>
              </a:ext>
            </a:extLst>
          </p:cNvPr>
          <p:cNvSpPr txBox="1"/>
          <p:nvPr/>
        </p:nvSpPr>
        <p:spPr>
          <a:xfrm>
            <a:off x="10616558" y="3344826"/>
            <a:ext cx="1732110" cy="369332"/>
          </a:xfrm>
          <a:prstGeom prst="rect">
            <a:avLst/>
          </a:prstGeom>
          <a:noFill/>
        </p:spPr>
        <p:txBody>
          <a:bodyPr wrap="square" rtlCol="0">
            <a:spAutoFit/>
          </a:bodyPr>
          <a:lstStyle/>
          <a:p>
            <a:r>
              <a:rPr lang="en-AU" dirty="0">
                <a:latin typeface="Congenial" panose="02000503040000020004" pitchFamily="2" charset="0"/>
              </a:rPr>
              <a:t>Berries</a:t>
            </a:r>
          </a:p>
        </p:txBody>
      </p:sp>
      <p:pic>
        <p:nvPicPr>
          <p:cNvPr id="39" name="Picture 38">
            <a:hlinkClick r:id="rId3" action="ppaction://hlinksldjump"/>
            <a:extLst>
              <a:ext uri="{FF2B5EF4-FFF2-40B4-BE49-F238E27FC236}">
                <a16:creationId xmlns:a16="http://schemas.microsoft.com/office/drawing/2014/main" id="{D54D9987-C04B-E050-ED75-17FCA6292B2A}"/>
              </a:ext>
            </a:extLst>
          </p:cNvPr>
          <p:cNvPicPr>
            <a:picLocks noChangeAspect="1"/>
          </p:cNvPicPr>
          <p:nvPr/>
        </p:nvPicPr>
        <p:blipFill>
          <a:blip r:embed="rId10">
            <a:extLst>
              <a:ext uri="{28A0092B-C50C-407E-A947-70E740481C1C}">
                <a14:useLocalDpi xmlns:a14="http://schemas.microsoft.com/office/drawing/2010/main" val="0"/>
              </a:ext>
            </a:extLst>
          </a:blip>
          <a:srcRect t="3" b="3"/>
          <a:stretch/>
        </p:blipFill>
        <p:spPr>
          <a:xfrm>
            <a:off x="9904011" y="2063428"/>
            <a:ext cx="1958257" cy="1306804"/>
          </a:xfrm>
          <a:prstGeom prst="rect">
            <a:avLst/>
          </a:prstGeom>
        </p:spPr>
      </p:pic>
      <p:pic>
        <p:nvPicPr>
          <p:cNvPr id="44" name="Picture 43">
            <a:hlinkClick r:id="rId3" action="ppaction://hlinksldjump"/>
            <a:extLst>
              <a:ext uri="{FF2B5EF4-FFF2-40B4-BE49-F238E27FC236}">
                <a16:creationId xmlns:a16="http://schemas.microsoft.com/office/drawing/2014/main" id="{83C14517-A8C6-84B5-5074-EF0B148C008C}"/>
              </a:ext>
            </a:extLst>
          </p:cNvPr>
          <p:cNvPicPr>
            <a:picLocks noChangeAspect="1"/>
          </p:cNvPicPr>
          <p:nvPr/>
        </p:nvPicPr>
        <p:blipFill rotWithShape="1">
          <a:blip r:embed="rId11">
            <a:extLst>
              <a:ext uri="{28A0092B-C50C-407E-A947-70E740481C1C}">
                <a14:useLocalDpi xmlns:a14="http://schemas.microsoft.com/office/drawing/2010/main" val="0"/>
              </a:ext>
            </a:extLst>
          </a:blip>
          <a:srcRect t="12408" b="14769"/>
          <a:stretch/>
        </p:blipFill>
        <p:spPr>
          <a:xfrm>
            <a:off x="3331578" y="4523031"/>
            <a:ext cx="1700949" cy="1238684"/>
          </a:xfrm>
          <a:prstGeom prst="rect">
            <a:avLst/>
          </a:prstGeom>
        </p:spPr>
      </p:pic>
      <p:sp>
        <p:nvSpPr>
          <p:cNvPr id="45" name="TextBox 44">
            <a:extLst>
              <a:ext uri="{FF2B5EF4-FFF2-40B4-BE49-F238E27FC236}">
                <a16:creationId xmlns:a16="http://schemas.microsoft.com/office/drawing/2014/main" id="{4E49107C-AD05-C949-F5B4-6544C5EB799E}"/>
              </a:ext>
            </a:extLst>
          </p:cNvPr>
          <p:cNvSpPr txBox="1"/>
          <p:nvPr/>
        </p:nvSpPr>
        <p:spPr>
          <a:xfrm>
            <a:off x="9382144" y="5840138"/>
            <a:ext cx="2242561" cy="369332"/>
          </a:xfrm>
          <a:prstGeom prst="rect">
            <a:avLst/>
          </a:prstGeom>
          <a:noFill/>
        </p:spPr>
        <p:txBody>
          <a:bodyPr wrap="square" rtlCol="0">
            <a:spAutoFit/>
          </a:bodyPr>
          <a:lstStyle/>
          <a:p>
            <a:pPr algn="ctr"/>
            <a:r>
              <a:rPr lang="en-AU" dirty="0">
                <a:latin typeface="Congenial" panose="02000503040000020004" pitchFamily="2" charset="0"/>
              </a:rPr>
              <a:t>Map of the woods</a:t>
            </a:r>
          </a:p>
        </p:txBody>
      </p:sp>
      <p:pic>
        <p:nvPicPr>
          <p:cNvPr id="47" name="Picture 46">
            <a:hlinkClick r:id="rId3" action="ppaction://hlinksldjump"/>
            <a:extLst>
              <a:ext uri="{FF2B5EF4-FFF2-40B4-BE49-F238E27FC236}">
                <a16:creationId xmlns:a16="http://schemas.microsoft.com/office/drawing/2014/main" id="{4995403F-6093-2C98-9E56-33B26F6A9B8B}"/>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804" b="89325" l="7353" r="92320">
                        <a14:foregroundMark x1="9641" y1="15686" x2="56863" y2="15468"/>
                        <a14:foregroundMark x1="56863" y1="15468" x2="88562" y2="19826"/>
                        <a14:foregroundMark x1="88562" y1="15686" x2="81209" y2="66231"/>
                        <a14:foregroundMark x1="81209" y1="66231" x2="84641" y2="64706"/>
                        <a14:foregroundMark x1="88562" y1="10675" x2="89216" y2="82135"/>
                        <a14:foregroundMark x1="86275" y1="87146" x2="12745" y2="86057"/>
                        <a14:foregroundMark x1="12745" y1="86057" x2="11928" y2="85185"/>
                        <a14:foregroundMark x1="7353" y1="15686" x2="10458" y2="83007"/>
                        <a14:foregroundMark x1="92320" y1="20697" x2="92320" y2="20697"/>
                        <a14:foregroundMark x1="92320" y1="20697" x2="92320" y2="20697"/>
                      </a14:backgroundRemoval>
                    </a14:imgEffect>
                  </a14:imgLayer>
                </a14:imgProps>
              </a:ext>
              <a:ext uri="{28A0092B-C50C-407E-A947-70E740481C1C}">
                <a14:useLocalDpi xmlns:a14="http://schemas.microsoft.com/office/drawing/2010/main" val="0"/>
              </a:ext>
            </a:extLst>
          </a:blip>
          <a:srcRect/>
          <a:stretch/>
        </p:blipFill>
        <p:spPr>
          <a:xfrm>
            <a:off x="9524237" y="4371355"/>
            <a:ext cx="1958376" cy="1468783"/>
          </a:xfrm>
          <a:prstGeom prst="rect">
            <a:avLst/>
          </a:prstGeom>
        </p:spPr>
      </p:pic>
      <p:sp>
        <p:nvSpPr>
          <p:cNvPr id="4" name="TextBox 3">
            <a:extLst>
              <a:ext uri="{FF2B5EF4-FFF2-40B4-BE49-F238E27FC236}">
                <a16:creationId xmlns:a16="http://schemas.microsoft.com/office/drawing/2014/main" id="{2C90E1C7-F8FD-6D98-569D-7AF46ACBA65A}"/>
              </a:ext>
            </a:extLst>
          </p:cNvPr>
          <p:cNvSpPr txBox="1"/>
          <p:nvPr/>
        </p:nvSpPr>
        <p:spPr>
          <a:xfrm>
            <a:off x="3202557" y="1711382"/>
            <a:ext cx="6093994" cy="369332"/>
          </a:xfrm>
          <a:prstGeom prst="rect">
            <a:avLst/>
          </a:prstGeom>
          <a:noFill/>
        </p:spPr>
        <p:txBody>
          <a:bodyPr wrap="square">
            <a:spAutoFit/>
          </a:bodyPr>
          <a:lstStyle/>
          <a:p>
            <a:pPr algn="ctr"/>
            <a:r>
              <a:rPr lang="en-AU" sz="1800" i="1" dirty="0">
                <a:latin typeface="Congenial" panose="02000503040000020004" pitchFamily="2" charset="0"/>
              </a:rPr>
              <a:t>Click on the pictures to see if you are right!</a:t>
            </a:r>
            <a:endParaRPr lang="en-AU" dirty="0"/>
          </a:p>
        </p:txBody>
      </p:sp>
      <p:sp>
        <p:nvSpPr>
          <p:cNvPr id="5" name="TextBox 4">
            <a:extLst>
              <a:ext uri="{FF2B5EF4-FFF2-40B4-BE49-F238E27FC236}">
                <a16:creationId xmlns:a16="http://schemas.microsoft.com/office/drawing/2014/main" id="{F55F9925-46F2-DF97-76E0-1103DA0FCAF8}"/>
              </a:ext>
            </a:extLst>
          </p:cNvPr>
          <p:cNvSpPr txBox="1"/>
          <p:nvPr/>
        </p:nvSpPr>
        <p:spPr>
          <a:xfrm>
            <a:off x="4796265" y="5222788"/>
            <a:ext cx="1187866" cy="369332"/>
          </a:xfrm>
          <a:prstGeom prst="rect">
            <a:avLst/>
          </a:prstGeom>
          <a:noFill/>
        </p:spPr>
        <p:txBody>
          <a:bodyPr wrap="square" rtlCol="0">
            <a:spAutoFit/>
          </a:bodyPr>
          <a:lstStyle/>
          <a:p>
            <a:r>
              <a:rPr lang="en-AU" dirty="0">
                <a:latin typeface="Congenial" panose="02000503040000020004" pitchFamily="2" charset="0"/>
              </a:rPr>
              <a:t>Soap</a:t>
            </a:r>
          </a:p>
        </p:txBody>
      </p:sp>
      <p:sp>
        <p:nvSpPr>
          <p:cNvPr id="6" name="TextBox 5">
            <a:extLst>
              <a:ext uri="{FF2B5EF4-FFF2-40B4-BE49-F238E27FC236}">
                <a16:creationId xmlns:a16="http://schemas.microsoft.com/office/drawing/2014/main" id="{C31D3863-29CB-157D-ED11-83FBF37E326F}"/>
              </a:ext>
            </a:extLst>
          </p:cNvPr>
          <p:cNvSpPr txBox="1"/>
          <p:nvPr/>
        </p:nvSpPr>
        <p:spPr>
          <a:xfrm>
            <a:off x="2081277" y="5737628"/>
            <a:ext cx="1187866" cy="369332"/>
          </a:xfrm>
          <a:prstGeom prst="rect">
            <a:avLst/>
          </a:prstGeom>
          <a:noFill/>
        </p:spPr>
        <p:txBody>
          <a:bodyPr wrap="square" rtlCol="0">
            <a:spAutoFit/>
          </a:bodyPr>
          <a:lstStyle/>
          <a:p>
            <a:r>
              <a:rPr lang="en-AU" dirty="0">
                <a:latin typeface="Congenial" panose="02000503040000020004" pitchFamily="2" charset="0"/>
              </a:rPr>
              <a:t>Honey</a:t>
            </a:r>
          </a:p>
        </p:txBody>
      </p:sp>
      <p:pic>
        <p:nvPicPr>
          <p:cNvPr id="9" name="Picture 8" descr="Application&#10;&#10;Description automatically generated with medium confidence">
            <a:hlinkClick r:id="rId3" action="ppaction://hlinksldjump"/>
            <a:extLst>
              <a:ext uri="{FF2B5EF4-FFF2-40B4-BE49-F238E27FC236}">
                <a16:creationId xmlns:a16="http://schemas.microsoft.com/office/drawing/2014/main" id="{30CA88DB-8395-FDEB-D8A4-E8757CDE6CA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21132" y="2089725"/>
            <a:ext cx="1547580" cy="2121782"/>
          </a:xfrm>
          <a:prstGeom prst="rect">
            <a:avLst/>
          </a:prstGeom>
        </p:spPr>
      </p:pic>
      <p:pic>
        <p:nvPicPr>
          <p:cNvPr id="12" name="Picture 11" descr="A picture containing text&#10;&#10;Description automatically generated">
            <a:hlinkClick r:id="rId7" action="ppaction://hlinksldjump"/>
            <a:extLst>
              <a:ext uri="{FF2B5EF4-FFF2-40B4-BE49-F238E27FC236}">
                <a16:creationId xmlns:a16="http://schemas.microsoft.com/office/drawing/2014/main" id="{2C71E490-4196-D410-E4D2-DB437E2D49E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25001" y="3985427"/>
            <a:ext cx="1739950" cy="1572985"/>
          </a:xfrm>
          <a:prstGeom prst="rect">
            <a:avLst/>
          </a:prstGeom>
        </p:spPr>
      </p:pic>
    </p:spTree>
    <p:extLst>
      <p:ext uri="{BB962C8B-B14F-4D97-AF65-F5344CB8AC3E}">
        <p14:creationId xmlns:p14="http://schemas.microsoft.com/office/powerpoint/2010/main" val="464781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1C65-28CC-3B5D-5CE5-5AF7EC7ED3B1}"/>
              </a:ext>
            </a:extLst>
          </p:cNvPr>
          <p:cNvSpPr>
            <a:spLocks noGrp="1"/>
          </p:cNvSpPr>
          <p:nvPr>
            <p:ph type="title"/>
          </p:nvPr>
        </p:nvSpPr>
        <p:spPr>
          <a:xfrm>
            <a:off x="838200" y="926025"/>
            <a:ext cx="10515600" cy="1325563"/>
          </a:xfrm>
        </p:spPr>
        <p:txBody>
          <a:bodyPr/>
          <a:lstStyle/>
          <a:p>
            <a:r>
              <a:rPr lang="en-AU" dirty="0">
                <a:latin typeface="Congenial Black" panose="02000503040000020004" pitchFamily="2" charset="0"/>
              </a:rPr>
              <a:t>That’s right!! </a:t>
            </a:r>
          </a:p>
        </p:txBody>
      </p:sp>
      <p:sp>
        <p:nvSpPr>
          <p:cNvPr id="3" name="Content Placeholder 2">
            <a:extLst>
              <a:ext uri="{FF2B5EF4-FFF2-40B4-BE49-F238E27FC236}">
                <a16:creationId xmlns:a16="http://schemas.microsoft.com/office/drawing/2014/main" id="{3467D5B3-8B47-DF58-D6C3-6102CA08748D}"/>
              </a:ext>
            </a:extLst>
          </p:cNvPr>
          <p:cNvSpPr>
            <a:spLocks noGrp="1"/>
          </p:cNvSpPr>
          <p:nvPr>
            <p:ph idx="1"/>
          </p:nvPr>
        </p:nvSpPr>
        <p:spPr>
          <a:xfrm>
            <a:off x="838200" y="4082143"/>
            <a:ext cx="10515600" cy="1103468"/>
          </a:xfrm>
        </p:spPr>
        <p:txBody>
          <a:bodyPr/>
          <a:lstStyle/>
          <a:p>
            <a:pPr marL="0" indent="0" algn="ctr">
              <a:buNone/>
            </a:pPr>
            <a:r>
              <a:rPr lang="en-AU" dirty="0">
                <a:latin typeface="Congenial Black" panose="02000503040000020004" pitchFamily="2" charset="0"/>
              </a:rPr>
              <a:t>This item is going to help Finlay to do First Aid or if he gets lost in the woods.</a:t>
            </a:r>
          </a:p>
        </p:txBody>
      </p:sp>
      <p:sp>
        <p:nvSpPr>
          <p:cNvPr id="4" name="TextBox 3">
            <a:extLst>
              <a:ext uri="{FF2B5EF4-FFF2-40B4-BE49-F238E27FC236}">
                <a16:creationId xmlns:a16="http://schemas.microsoft.com/office/drawing/2014/main" id="{B061D5F9-383E-8C3E-722C-4573B3D53E72}"/>
              </a:ext>
            </a:extLst>
          </p:cNvPr>
          <p:cNvSpPr txBox="1"/>
          <p:nvPr/>
        </p:nvSpPr>
        <p:spPr>
          <a:xfrm>
            <a:off x="1713039" y="5807631"/>
            <a:ext cx="8765921" cy="461665"/>
          </a:xfrm>
          <a:prstGeom prst="rect">
            <a:avLst/>
          </a:prstGeom>
          <a:noFill/>
        </p:spPr>
        <p:txBody>
          <a:bodyPr wrap="square" rtlCol="0">
            <a:spAutoFit/>
          </a:bodyPr>
          <a:lstStyle/>
          <a:p>
            <a:pPr algn="ctr"/>
            <a:r>
              <a:rPr lang="en-AU" sz="2400" dirty="0">
                <a:latin typeface="Congenial" panose="02000503040000020004" pitchFamily="2" charset="0"/>
                <a:hlinkClick r:id="rId2" action="ppaction://hlinksldjump"/>
              </a:rPr>
              <a:t>Back to Question</a:t>
            </a:r>
            <a:endParaRPr lang="en-AU" sz="2400" dirty="0">
              <a:latin typeface="Congenial" panose="02000503040000020004" pitchFamily="2" charset="0"/>
            </a:endParaRPr>
          </a:p>
        </p:txBody>
      </p:sp>
      <p:pic>
        <p:nvPicPr>
          <p:cNvPr id="7" name="Picture 6" descr="High Five Bee">
            <a:extLst>
              <a:ext uri="{FF2B5EF4-FFF2-40B4-BE49-F238E27FC236}">
                <a16:creationId xmlns:a16="http://schemas.microsoft.com/office/drawing/2014/main" id="{DB5E7545-D354-6E11-361D-641A6AAD6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107" y="1283777"/>
            <a:ext cx="1935622" cy="1935622"/>
          </a:xfrm>
          <a:prstGeom prst="rect">
            <a:avLst/>
          </a:prstGeom>
        </p:spPr>
      </p:pic>
    </p:spTree>
    <p:extLst>
      <p:ext uri="{BB962C8B-B14F-4D97-AF65-F5344CB8AC3E}">
        <p14:creationId xmlns:p14="http://schemas.microsoft.com/office/powerpoint/2010/main" val="3870160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37EFE-91A0-A951-C78B-17950BC53183}"/>
              </a:ext>
            </a:extLst>
          </p:cNvPr>
          <p:cNvSpPr>
            <a:spLocks noGrp="1"/>
          </p:cNvSpPr>
          <p:nvPr>
            <p:ph type="title"/>
          </p:nvPr>
        </p:nvSpPr>
        <p:spPr>
          <a:xfrm>
            <a:off x="838198" y="1260753"/>
            <a:ext cx="10515600" cy="1325563"/>
          </a:xfrm>
        </p:spPr>
        <p:txBody>
          <a:bodyPr/>
          <a:lstStyle/>
          <a:p>
            <a:r>
              <a:rPr lang="en-AU" dirty="0" err="1">
                <a:latin typeface="Congenial Black" panose="02000503040000020004" pitchFamily="2" charset="0"/>
              </a:rPr>
              <a:t>Ahhh</a:t>
            </a:r>
            <a:r>
              <a:rPr lang="en-AU" dirty="0">
                <a:latin typeface="Congenial Black" panose="02000503040000020004" pitchFamily="2" charset="0"/>
              </a:rPr>
              <a:t> nuggets!</a:t>
            </a:r>
            <a:br>
              <a:rPr lang="en-AU" dirty="0">
                <a:latin typeface="Congenial Black" panose="02000503040000020004" pitchFamily="2" charset="0"/>
              </a:rPr>
            </a:br>
            <a:r>
              <a:rPr lang="en-AU" dirty="0">
                <a:latin typeface="Congenial Black" panose="02000503040000020004" pitchFamily="2" charset="0"/>
              </a:rPr>
              <a:t>That’s not quite right..</a:t>
            </a:r>
          </a:p>
        </p:txBody>
      </p:sp>
      <p:pic>
        <p:nvPicPr>
          <p:cNvPr id="6" name="Content Placeholder 5" descr="Not Ok Max The Husky">
            <a:extLst>
              <a:ext uri="{FF2B5EF4-FFF2-40B4-BE49-F238E27FC236}">
                <a16:creationId xmlns:a16="http://schemas.microsoft.com/office/drawing/2014/main" id="{DA81FF9F-D8B8-F3FA-2E63-1AD5574DC6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92920" y="1027906"/>
            <a:ext cx="2677820" cy="2677820"/>
          </a:xfrm>
        </p:spPr>
      </p:pic>
      <p:sp>
        <p:nvSpPr>
          <p:cNvPr id="7" name="TextBox 6">
            <a:extLst>
              <a:ext uri="{FF2B5EF4-FFF2-40B4-BE49-F238E27FC236}">
                <a16:creationId xmlns:a16="http://schemas.microsoft.com/office/drawing/2014/main" id="{63EDA406-B0D4-AEE7-A027-D5DC4E046869}"/>
              </a:ext>
            </a:extLst>
          </p:cNvPr>
          <p:cNvSpPr txBox="1"/>
          <p:nvPr/>
        </p:nvSpPr>
        <p:spPr>
          <a:xfrm>
            <a:off x="1027362" y="4212252"/>
            <a:ext cx="10137273" cy="1384995"/>
          </a:xfrm>
          <a:prstGeom prst="rect">
            <a:avLst/>
          </a:prstGeom>
          <a:noFill/>
        </p:spPr>
        <p:txBody>
          <a:bodyPr wrap="square" rtlCol="0">
            <a:spAutoFit/>
          </a:bodyPr>
          <a:lstStyle/>
          <a:p>
            <a:r>
              <a:rPr lang="en-AU" sz="2800" dirty="0">
                <a:latin typeface="Congenial Black" panose="02000503040000020004" pitchFamily="2" charset="0"/>
              </a:rPr>
              <a:t>Finlay would love to take this with him but it is not going to help him on his trip if he needs to help someone or if he gets lost on his adventure </a:t>
            </a:r>
          </a:p>
        </p:txBody>
      </p:sp>
      <p:sp>
        <p:nvSpPr>
          <p:cNvPr id="3" name="TextBox 2">
            <a:extLst>
              <a:ext uri="{FF2B5EF4-FFF2-40B4-BE49-F238E27FC236}">
                <a16:creationId xmlns:a16="http://schemas.microsoft.com/office/drawing/2014/main" id="{460A39B2-91C6-689F-81C9-0CA7E4F90CF0}"/>
              </a:ext>
            </a:extLst>
          </p:cNvPr>
          <p:cNvSpPr txBox="1"/>
          <p:nvPr/>
        </p:nvSpPr>
        <p:spPr>
          <a:xfrm>
            <a:off x="1713039" y="5807631"/>
            <a:ext cx="8765921" cy="461665"/>
          </a:xfrm>
          <a:prstGeom prst="rect">
            <a:avLst/>
          </a:prstGeom>
          <a:noFill/>
        </p:spPr>
        <p:txBody>
          <a:bodyPr wrap="square" rtlCol="0">
            <a:spAutoFit/>
          </a:bodyPr>
          <a:lstStyle/>
          <a:p>
            <a:pPr algn="ctr"/>
            <a:r>
              <a:rPr lang="en-AU" sz="2400" dirty="0">
                <a:latin typeface="Congenial" panose="02000503040000020004" pitchFamily="2" charset="0"/>
                <a:hlinkClick r:id="rId3" action="ppaction://hlinksldjump"/>
              </a:rPr>
              <a:t>Back to Question</a:t>
            </a:r>
            <a:endParaRPr lang="en-AU" sz="2400" dirty="0">
              <a:latin typeface="Congenial" panose="02000503040000020004" pitchFamily="2" charset="0"/>
            </a:endParaRPr>
          </a:p>
        </p:txBody>
      </p:sp>
    </p:spTree>
    <p:extLst>
      <p:ext uri="{BB962C8B-B14F-4D97-AF65-F5344CB8AC3E}">
        <p14:creationId xmlns:p14="http://schemas.microsoft.com/office/powerpoint/2010/main" val="2982027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E2BC-86F8-6CC5-292B-3120B1F399ED}"/>
              </a:ext>
            </a:extLst>
          </p:cNvPr>
          <p:cNvSpPr>
            <a:spLocks noGrp="1"/>
          </p:cNvSpPr>
          <p:nvPr>
            <p:ph type="title"/>
          </p:nvPr>
        </p:nvSpPr>
        <p:spPr/>
        <p:txBody>
          <a:bodyPr/>
          <a:lstStyle/>
          <a:p>
            <a:pPr algn="ctr"/>
            <a:r>
              <a:rPr lang="en-AU" dirty="0">
                <a:latin typeface="Congenial" panose="02000503040000020004" pitchFamily="2" charset="0"/>
              </a:rPr>
              <a:t>What are items in Finlay’s First Aid kit? </a:t>
            </a:r>
            <a:endParaRPr lang="en-AU" i="1" dirty="0">
              <a:latin typeface="Congenial" panose="02000503040000020004" pitchFamily="2" charset="0"/>
            </a:endParaRPr>
          </a:p>
        </p:txBody>
      </p:sp>
      <p:sp>
        <p:nvSpPr>
          <p:cNvPr id="5" name="TextBox 4">
            <a:extLst>
              <a:ext uri="{FF2B5EF4-FFF2-40B4-BE49-F238E27FC236}">
                <a16:creationId xmlns:a16="http://schemas.microsoft.com/office/drawing/2014/main" id="{71D0A364-A17B-A069-6705-306477430F95}"/>
              </a:ext>
            </a:extLst>
          </p:cNvPr>
          <p:cNvSpPr txBox="1"/>
          <p:nvPr/>
        </p:nvSpPr>
        <p:spPr>
          <a:xfrm>
            <a:off x="275733" y="2170214"/>
            <a:ext cx="2008261" cy="369332"/>
          </a:xfrm>
          <a:prstGeom prst="rect">
            <a:avLst/>
          </a:prstGeom>
          <a:noFill/>
        </p:spPr>
        <p:txBody>
          <a:bodyPr wrap="square" rtlCol="0">
            <a:spAutoFit/>
          </a:bodyPr>
          <a:lstStyle/>
          <a:p>
            <a:r>
              <a:rPr lang="en-AU" dirty="0" err="1">
                <a:latin typeface="Congenial" panose="02000503040000020004" pitchFamily="2" charset="0"/>
              </a:rPr>
              <a:t>Bandaids</a:t>
            </a:r>
            <a:endParaRPr lang="en-AU" dirty="0">
              <a:latin typeface="Congenial" panose="02000503040000020004" pitchFamily="2" charset="0"/>
            </a:endParaRPr>
          </a:p>
        </p:txBody>
      </p:sp>
      <p:pic>
        <p:nvPicPr>
          <p:cNvPr id="12" name="Content Placeholder 11">
            <a:hlinkClick r:id="rId2" action="ppaction://hlinksldjump"/>
            <a:extLst>
              <a:ext uri="{FF2B5EF4-FFF2-40B4-BE49-F238E27FC236}">
                <a16:creationId xmlns:a16="http://schemas.microsoft.com/office/drawing/2014/main" id="{70ACED88-ACA2-CF57-19F3-A3D165DD3DE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229122" y="1775290"/>
            <a:ext cx="1172132" cy="1198646"/>
          </a:xfrm>
        </p:spPr>
      </p:pic>
      <p:sp>
        <p:nvSpPr>
          <p:cNvPr id="13" name="TextBox 12">
            <a:extLst>
              <a:ext uri="{FF2B5EF4-FFF2-40B4-BE49-F238E27FC236}">
                <a16:creationId xmlns:a16="http://schemas.microsoft.com/office/drawing/2014/main" id="{F57A065C-7022-77A0-97EF-4EA9A299BB27}"/>
              </a:ext>
            </a:extLst>
          </p:cNvPr>
          <p:cNvSpPr txBox="1"/>
          <p:nvPr/>
        </p:nvSpPr>
        <p:spPr>
          <a:xfrm>
            <a:off x="1239996" y="4939030"/>
            <a:ext cx="1202762" cy="369332"/>
          </a:xfrm>
          <a:prstGeom prst="rect">
            <a:avLst/>
          </a:prstGeom>
          <a:noFill/>
        </p:spPr>
        <p:txBody>
          <a:bodyPr wrap="square" rtlCol="0">
            <a:spAutoFit/>
          </a:bodyPr>
          <a:lstStyle/>
          <a:p>
            <a:r>
              <a:rPr lang="en-AU" dirty="0">
                <a:latin typeface="Congenial" panose="02000503040000020004" pitchFamily="2" charset="0"/>
              </a:rPr>
              <a:t>Saline</a:t>
            </a:r>
          </a:p>
        </p:txBody>
      </p:sp>
      <p:sp>
        <p:nvSpPr>
          <p:cNvPr id="14" name="TextBox 13">
            <a:extLst>
              <a:ext uri="{FF2B5EF4-FFF2-40B4-BE49-F238E27FC236}">
                <a16:creationId xmlns:a16="http://schemas.microsoft.com/office/drawing/2014/main" id="{C0CC9EF7-F122-A2EB-A768-22BDF2C27EB8}"/>
              </a:ext>
            </a:extLst>
          </p:cNvPr>
          <p:cNvSpPr txBox="1"/>
          <p:nvPr/>
        </p:nvSpPr>
        <p:spPr>
          <a:xfrm>
            <a:off x="9577615" y="5521371"/>
            <a:ext cx="2016899" cy="369332"/>
          </a:xfrm>
          <a:prstGeom prst="rect">
            <a:avLst/>
          </a:prstGeom>
          <a:noFill/>
        </p:spPr>
        <p:txBody>
          <a:bodyPr wrap="none" rtlCol="0">
            <a:spAutoFit/>
          </a:bodyPr>
          <a:lstStyle/>
          <a:p>
            <a:r>
              <a:rPr lang="en-AU" dirty="0">
                <a:latin typeface="Congenial" panose="02000503040000020004" pitchFamily="2" charset="0"/>
              </a:rPr>
              <a:t>Wound dressings</a:t>
            </a:r>
          </a:p>
        </p:txBody>
      </p:sp>
      <p:sp>
        <p:nvSpPr>
          <p:cNvPr id="15" name="TextBox 14">
            <a:extLst>
              <a:ext uri="{FF2B5EF4-FFF2-40B4-BE49-F238E27FC236}">
                <a16:creationId xmlns:a16="http://schemas.microsoft.com/office/drawing/2014/main" id="{CAAEB855-76B3-E413-D19D-7F87523689D2}"/>
              </a:ext>
            </a:extLst>
          </p:cNvPr>
          <p:cNvSpPr txBox="1"/>
          <p:nvPr/>
        </p:nvSpPr>
        <p:spPr>
          <a:xfrm>
            <a:off x="3299383" y="5233979"/>
            <a:ext cx="1606609" cy="369332"/>
          </a:xfrm>
          <a:prstGeom prst="rect">
            <a:avLst/>
          </a:prstGeom>
          <a:noFill/>
        </p:spPr>
        <p:txBody>
          <a:bodyPr wrap="square" rtlCol="0">
            <a:spAutoFit/>
          </a:bodyPr>
          <a:lstStyle/>
          <a:p>
            <a:r>
              <a:rPr lang="en-AU" dirty="0">
                <a:latin typeface="Congenial" panose="02000503040000020004" pitchFamily="2" charset="0"/>
              </a:rPr>
              <a:t>Lollies</a:t>
            </a:r>
          </a:p>
        </p:txBody>
      </p:sp>
      <p:pic>
        <p:nvPicPr>
          <p:cNvPr id="17" name="Picture 16">
            <a:hlinkClick r:id="rId4" action="ppaction://hlinksldjump"/>
            <a:extLst>
              <a:ext uri="{FF2B5EF4-FFF2-40B4-BE49-F238E27FC236}">
                <a16:creationId xmlns:a16="http://schemas.microsoft.com/office/drawing/2014/main" id="{66F097DB-B4A0-9743-F1DF-946CBC008B0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70806" y="3962038"/>
            <a:ext cx="1617068" cy="1393165"/>
          </a:xfrm>
          <a:prstGeom prst="rect">
            <a:avLst/>
          </a:prstGeom>
        </p:spPr>
      </p:pic>
      <p:sp>
        <p:nvSpPr>
          <p:cNvPr id="18" name="TextBox 17">
            <a:extLst>
              <a:ext uri="{FF2B5EF4-FFF2-40B4-BE49-F238E27FC236}">
                <a16:creationId xmlns:a16="http://schemas.microsoft.com/office/drawing/2014/main" id="{4951C27D-D5D4-201C-1057-A2040AFA31B5}"/>
              </a:ext>
            </a:extLst>
          </p:cNvPr>
          <p:cNvSpPr txBox="1"/>
          <p:nvPr/>
        </p:nvSpPr>
        <p:spPr>
          <a:xfrm>
            <a:off x="2955036" y="3364167"/>
            <a:ext cx="1529698" cy="369332"/>
          </a:xfrm>
          <a:prstGeom prst="rect">
            <a:avLst/>
          </a:prstGeom>
          <a:noFill/>
        </p:spPr>
        <p:txBody>
          <a:bodyPr wrap="square" rtlCol="0">
            <a:spAutoFit/>
          </a:bodyPr>
          <a:lstStyle/>
          <a:p>
            <a:r>
              <a:rPr lang="en-AU" dirty="0">
                <a:latin typeface="Congenial" panose="02000503040000020004" pitchFamily="2" charset="0"/>
              </a:rPr>
              <a:t>Ice pack</a:t>
            </a:r>
          </a:p>
        </p:txBody>
      </p:sp>
      <p:sp>
        <p:nvSpPr>
          <p:cNvPr id="19" name="TextBox 18">
            <a:extLst>
              <a:ext uri="{FF2B5EF4-FFF2-40B4-BE49-F238E27FC236}">
                <a16:creationId xmlns:a16="http://schemas.microsoft.com/office/drawing/2014/main" id="{AFC63796-B6E5-9058-D500-F82792BF6844}"/>
              </a:ext>
            </a:extLst>
          </p:cNvPr>
          <p:cNvSpPr txBox="1"/>
          <p:nvPr/>
        </p:nvSpPr>
        <p:spPr>
          <a:xfrm>
            <a:off x="7801270" y="2670843"/>
            <a:ext cx="1435694" cy="369332"/>
          </a:xfrm>
          <a:prstGeom prst="rect">
            <a:avLst/>
          </a:prstGeom>
          <a:noFill/>
        </p:spPr>
        <p:txBody>
          <a:bodyPr wrap="square" rtlCol="0">
            <a:spAutoFit/>
          </a:bodyPr>
          <a:lstStyle/>
          <a:p>
            <a:r>
              <a:rPr lang="en-AU" dirty="0">
                <a:latin typeface="Congenial" panose="02000503040000020004" pitchFamily="2" charset="0"/>
              </a:rPr>
              <a:t>Gloves</a:t>
            </a:r>
          </a:p>
        </p:txBody>
      </p:sp>
      <p:pic>
        <p:nvPicPr>
          <p:cNvPr id="21" name="Picture 20">
            <a:hlinkClick r:id="rId2" action="ppaction://hlinksldjump"/>
            <a:extLst>
              <a:ext uri="{FF2B5EF4-FFF2-40B4-BE49-F238E27FC236}">
                <a16:creationId xmlns:a16="http://schemas.microsoft.com/office/drawing/2014/main" id="{46E644A3-AC48-ED8A-F292-268977FB2EF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798620" y="1965460"/>
            <a:ext cx="1845504" cy="993190"/>
          </a:xfrm>
          <a:prstGeom prst="rect">
            <a:avLst/>
          </a:prstGeom>
        </p:spPr>
      </p:pic>
      <p:sp>
        <p:nvSpPr>
          <p:cNvPr id="23" name="TextBox 22">
            <a:extLst>
              <a:ext uri="{FF2B5EF4-FFF2-40B4-BE49-F238E27FC236}">
                <a16:creationId xmlns:a16="http://schemas.microsoft.com/office/drawing/2014/main" id="{E2D6D466-B040-3670-36B4-1B0DD849F849}"/>
              </a:ext>
            </a:extLst>
          </p:cNvPr>
          <p:cNvSpPr txBox="1"/>
          <p:nvPr/>
        </p:nvSpPr>
        <p:spPr>
          <a:xfrm>
            <a:off x="7199937" y="5164659"/>
            <a:ext cx="1298961" cy="369332"/>
          </a:xfrm>
          <a:prstGeom prst="rect">
            <a:avLst/>
          </a:prstGeom>
          <a:noFill/>
        </p:spPr>
        <p:txBody>
          <a:bodyPr wrap="square" rtlCol="0">
            <a:spAutoFit/>
          </a:bodyPr>
          <a:lstStyle/>
          <a:p>
            <a:r>
              <a:rPr lang="en-AU" dirty="0">
                <a:latin typeface="Congenial" panose="02000503040000020004" pitchFamily="2" charset="0"/>
              </a:rPr>
              <a:t>Phone</a:t>
            </a:r>
          </a:p>
        </p:txBody>
      </p:sp>
      <p:sp>
        <p:nvSpPr>
          <p:cNvPr id="27" name="TextBox 26">
            <a:extLst>
              <a:ext uri="{FF2B5EF4-FFF2-40B4-BE49-F238E27FC236}">
                <a16:creationId xmlns:a16="http://schemas.microsoft.com/office/drawing/2014/main" id="{7C5A47F0-EDC8-0E94-AA0C-2D1CE5A09BD9}"/>
              </a:ext>
            </a:extLst>
          </p:cNvPr>
          <p:cNvSpPr txBox="1"/>
          <p:nvPr/>
        </p:nvSpPr>
        <p:spPr>
          <a:xfrm>
            <a:off x="4671111" y="4813388"/>
            <a:ext cx="1959664" cy="584775"/>
          </a:xfrm>
          <a:prstGeom prst="rect">
            <a:avLst/>
          </a:prstGeom>
          <a:noFill/>
        </p:spPr>
        <p:txBody>
          <a:bodyPr wrap="square" rtlCol="0">
            <a:spAutoFit/>
          </a:bodyPr>
          <a:lstStyle/>
          <a:p>
            <a:pPr algn="ctr"/>
            <a:r>
              <a:rPr lang="en-AU" sz="1600" dirty="0">
                <a:latin typeface="Congenial" panose="02000503040000020004" pitchFamily="2" charset="0"/>
              </a:rPr>
              <a:t>Resuscitation mask</a:t>
            </a:r>
          </a:p>
        </p:txBody>
      </p:sp>
      <p:sp>
        <p:nvSpPr>
          <p:cNvPr id="28" name="TextBox 27">
            <a:extLst>
              <a:ext uri="{FF2B5EF4-FFF2-40B4-BE49-F238E27FC236}">
                <a16:creationId xmlns:a16="http://schemas.microsoft.com/office/drawing/2014/main" id="{CE193E70-4E83-E339-50E7-AF4DFC81FFAE}"/>
              </a:ext>
            </a:extLst>
          </p:cNvPr>
          <p:cNvSpPr txBox="1"/>
          <p:nvPr/>
        </p:nvSpPr>
        <p:spPr>
          <a:xfrm>
            <a:off x="10702012" y="2119839"/>
            <a:ext cx="1303573" cy="369332"/>
          </a:xfrm>
          <a:prstGeom prst="rect">
            <a:avLst/>
          </a:prstGeom>
          <a:noFill/>
        </p:spPr>
        <p:txBody>
          <a:bodyPr wrap="square" rtlCol="0">
            <a:spAutoFit/>
          </a:bodyPr>
          <a:lstStyle/>
          <a:p>
            <a:r>
              <a:rPr lang="en-AU" dirty="0">
                <a:latin typeface="Congenial" panose="02000503040000020004" pitchFamily="2" charset="0"/>
              </a:rPr>
              <a:t>Scissors</a:t>
            </a:r>
          </a:p>
        </p:txBody>
      </p:sp>
      <p:pic>
        <p:nvPicPr>
          <p:cNvPr id="30" name="Picture 29">
            <a:hlinkClick r:id="rId2" action="ppaction://hlinksldjump"/>
            <a:extLst>
              <a:ext uri="{FF2B5EF4-FFF2-40B4-BE49-F238E27FC236}">
                <a16:creationId xmlns:a16="http://schemas.microsoft.com/office/drawing/2014/main" id="{70C4740E-49D0-0077-16A7-D5EF1DAFBA3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295910" y="1761872"/>
            <a:ext cx="1057889" cy="1454599"/>
          </a:xfrm>
          <a:prstGeom prst="rect">
            <a:avLst/>
          </a:prstGeom>
        </p:spPr>
      </p:pic>
      <p:sp>
        <p:nvSpPr>
          <p:cNvPr id="31" name="TextBox 30">
            <a:extLst>
              <a:ext uri="{FF2B5EF4-FFF2-40B4-BE49-F238E27FC236}">
                <a16:creationId xmlns:a16="http://schemas.microsoft.com/office/drawing/2014/main" id="{9C82D13F-7FB0-CE81-F0C9-FA2634EF61F9}"/>
              </a:ext>
            </a:extLst>
          </p:cNvPr>
          <p:cNvSpPr txBox="1"/>
          <p:nvPr/>
        </p:nvSpPr>
        <p:spPr>
          <a:xfrm>
            <a:off x="1881940" y="5646576"/>
            <a:ext cx="1121636" cy="369332"/>
          </a:xfrm>
          <a:prstGeom prst="rect">
            <a:avLst/>
          </a:prstGeom>
          <a:noFill/>
        </p:spPr>
        <p:txBody>
          <a:bodyPr wrap="square" rtlCol="0">
            <a:spAutoFit/>
          </a:bodyPr>
          <a:lstStyle/>
          <a:p>
            <a:r>
              <a:rPr lang="en-AU" dirty="0">
                <a:latin typeface="Congenial" panose="02000503040000020004" pitchFamily="2" charset="0"/>
              </a:rPr>
              <a:t>Tape</a:t>
            </a:r>
          </a:p>
        </p:txBody>
      </p:sp>
      <p:pic>
        <p:nvPicPr>
          <p:cNvPr id="33" name="Picture 32">
            <a:extLst>
              <a:ext uri="{FF2B5EF4-FFF2-40B4-BE49-F238E27FC236}">
                <a16:creationId xmlns:a16="http://schemas.microsoft.com/office/drawing/2014/main" id="{B303C56C-6E19-E77F-3C8E-A9296614B0E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flipH="1">
            <a:off x="1142606" y="5711595"/>
            <a:ext cx="927597" cy="747757"/>
          </a:xfrm>
          <a:prstGeom prst="rect">
            <a:avLst/>
          </a:prstGeom>
        </p:spPr>
      </p:pic>
      <p:sp>
        <p:nvSpPr>
          <p:cNvPr id="3" name="TextBox 2">
            <a:extLst>
              <a:ext uri="{FF2B5EF4-FFF2-40B4-BE49-F238E27FC236}">
                <a16:creationId xmlns:a16="http://schemas.microsoft.com/office/drawing/2014/main" id="{807ADF4B-48D9-A2A7-8B57-087D71DC5B78}"/>
              </a:ext>
            </a:extLst>
          </p:cNvPr>
          <p:cNvSpPr txBox="1"/>
          <p:nvPr/>
        </p:nvSpPr>
        <p:spPr>
          <a:xfrm>
            <a:off x="9134508" y="3897703"/>
            <a:ext cx="1225535" cy="369332"/>
          </a:xfrm>
          <a:prstGeom prst="rect">
            <a:avLst/>
          </a:prstGeom>
          <a:noFill/>
        </p:spPr>
        <p:txBody>
          <a:bodyPr wrap="square" rtlCol="0">
            <a:spAutoFit/>
          </a:bodyPr>
          <a:lstStyle/>
          <a:p>
            <a:r>
              <a:rPr lang="en-AU" dirty="0">
                <a:latin typeface="Congenial" panose="02000503040000020004" pitchFamily="2" charset="0"/>
              </a:rPr>
              <a:t>Torch </a:t>
            </a:r>
          </a:p>
        </p:txBody>
      </p:sp>
      <p:sp>
        <p:nvSpPr>
          <p:cNvPr id="6" name="TextBox 5">
            <a:extLst>
              <a:ext uri="{FF2B5EF4-FFF2-40B4-BE49-F238E27FC236}">
                <a16:creationId xmlns:a16="http://schemas.microsoft.com/office/drawing/2014/main" id="{DD3FF55E-E05F-717F-CDDE-E5BAFCC7187D}"/>
              </a:ext>
            </a:extLst>
          </p:cNvPr>
          <p:cNvSpPr txBox="1"/>
          <p:nvPr/>
        </p:nvSpPr>
        <p:spPr>
          <a:xfrm>
            <a:off x="5763089" y="2641697"/>
            <a:ext cx="1225535" cy="369332"/>
          </a:xfrm>
          <a:prstGeom prst="rect">
            <a:avLst/>
          </a:prstGeom>
          <a:noFill/>
        </p:spPr>
        <p:txBody>
          <a:bodyPr wrap="square" rtlCol="0">
            <a:spAutoFit/>
          </a:bodyPr>
          <a:lstStyle/>
          <a:p>
            <a:r>
              <a:rPr lang="en-AU" dirty="0">
                <a:latin typeface="Congenial" panose="02000503040000020004" pitchFamily="2" charset="0"/>
              </a:rPr>
              <a:t>Bandages</a:t>
            </a:r>
          </a:p>
        </p:txBody>
      </p:sp>
      <p:pic>
        <p:nvPicPr>
          <p:cNvPr id="8" name="Picture 7">
            <a:hlinkClick r:id="rId2" action="ppaction://hlinksldjump"/>
            <a:extLst>
              <a:ext uri="{FF2B5EF4-FFF2-40B4-BE49-F238E27FC236}">
                <a16:creationId xmlns:a16="http://schemas.microsoft.com/office/drawing/2014/main" id="{9C21A616-0EA6-C023-688A-D3088939A68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826083" y="3362227"/>
            <a:ext cx="880241" cy="880241"/>
          </a:xfrm>
          <a:prstGeom prst="rect">
            <a:avLst/>
          </a:prstGeom>
        </p:spPr>
      </p:pic>
      <p:pic>
        <p:nvPicPr>
          <p:cNvPr id="11" name="Picture 10">
            <a:hlinkClick r:id="rId2" action="ppaction://hlinksldjump"/>
            <a:extLst>
              <a:ext uri="{FF2B5EF4-FFF2-40B4-BE49-F238E27FC236}">
                <a16:creationId xmlns:a16="http://schemas.microsoft.com/office/drawing/2014/main" id="{E4CB49B3-9B8F-EBEF-5736-3E49903A033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079852" y="1988617"/>
            <a:ext cx="960531" cy="960531"/>
          </a:xfrm>
          <a:prstGeom prst="rect">
            <a:avLst/>
          </a:prstGeom>
        </p:spPr>
      </p:pic>
      <p:pic>
        <p:nvPicPr>
          <p:cNvPr id="38" name="Picture 37">
            <a:hlinkClick r:id="rId2" action="ppaction://hlinksldjump"/>
            <a:extLst>
              <a:ext uri="{FF2B5EF4-FFF2-40B4-BE49-F238E27FC236}">
                <a16:creationId xmlns:a16="http://schemas.microsoft.com/office/drawing/2014/main" id="{DAB0DF64-3141-5925-2B90-EDCF55C8777E}"/>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873403" y="3518885"/>
            <a:ext cx="1435694" cy="1700532"/>
          </a:xfrm>
          <a:prstGeom prst="rect">
            <a:avLst/>
          </a:prstGeom>
        </p:spPr>
      </p:pic>
      <p:sp>
        <p:nvSpPr>
          <p:cNvPr id="7" name="TextBox 6">
            <a:extLst>
              <a:ext uri="{FF2B5EF4-FFF2-40B4-BE49-F238E27FC236}">
                <a16:creationId xmlns:a16="http://schemas.microsoft.com/office/drawing/2014/main" id="{210FA840-0666-9AEF-6803-117FFC8B78CE}"/>
              </a:ext>
            </a:extLst>
          </p:cNvPr>
          <p:cNvSpPr txBox="1"/>
          <p:nvPr/>
        </p:nvSpPr>
        <p:spPr>
          <a:xfrm>
            <a:off x="2689464" y="1389044"/>
            <a:ext cx="6093994" cy="369332"/>
          </a:xfrm>
          <a:prstGeom prst="rect">
            <a:avLst/>
          </a:prstGeom>
          <a:noFill/>
        </p:spPr>
        <p:txBody>
          <a:bodyPr wrap="square">
            <a:spAutoFit/>
          </a:bodyPr>
          <a:lstStyle/>
          <a:p>
            <a:pPr algn="ctr"/>
            <a:r>
              <a:rPr lang="en-AU" sz="1800" i="1" dirty="0">
                <a:latin typeface="Congenial" panose="02000503040000020004" pitchFamily="2" charset="0"/>
              </a:rPr>
              <a:t>Click on the pictures to see if you are right!</a:t>
            </a:r>
            <a:endParaRPr lang="en-AU" dirty="0"/>
          </a:p>
        </p:txBody>
      </p:sp>
      <p:sp>
        <p:nvSpPr>
          <p:cNvPr id="9" name="TextBox 8">
            <a:extLst>
              <a:ext uri="{FF2B5EF4-FFF2-40B4-BE49-F238E27FC236}">
                <a16:creationId xmlns:a16="http://schemas.microsoft.com/office/drawing/2014/main" id="{49784BC1-FF17-ED9F-86DC-B7B487645070}"/>
              </a:ext>
            </a:extLst>
          </p:cNvPr>
          <p:cNvSpPr txBox="1"/>
          <p:nvPr/>
        </p:nvSpPr>
        <p:spPr>
          <a:xfrm>
            <a:off x="2283994" y="5878083"/>
            <a:ext cx="7624011" cy="830997"/>
          </a:xfrm>
          <a:prstGeom prst="rect">
            <a:avLst/>
          </a:prstGeom>
          <a:noFill/>
        </p:spPr>
        <p:txBody>
          <a:bodyPr wrap="square" rtlCol="0">
            <a:spAutoFit/>
          </a:bodyPr>
          <a:lstStyle/>
          <a:p>
            <a:pPr algn="ctr"/>
            <a:r>
              <a:rPr lang="en-AU" sz="2400" dirty="0">
                <a:latin typeface="Congenial" panose="02000503040000020004" pitchFamily="2" charset="0"/>
              </a:rPr>
              <a:t>There are 7 right answers! </a:t>
            </a:r>
          </a:p>
          <a:p>
            <a:pPr algn="ctr"/>
            <a:r>
              <a:rPr lang="en-AU" sz="2400" dirty="0">
                <a:latin typeface="Congenial" panose="02000503040000020004" pitchFamily="2" charset="0"/>
              </a:rPr>
              <a:t>Click </a:t>
            </a:r>
            <a:r>
              <a:rPr lang="en-AU" sz="2400" b="1" dirty="0">
                <a:latin typeface="Congenial" panose="02000503040000020004" pitchFamily="2" charset="0"/>
                <a:hlinkClick r:id="rId14" action="ppaction://hlinksldjump"/>
              </a:rPr>
              <a:t>HERE</a:t>
            </a:r>
            <a:r>
              <a:rPr lang="en-AU" sz="2400" dirty="0">
                <a:latin typeface="Congenial" panose="02000503040000020004" pitchFamily="2" charset="0"/>
              </a:rPr>
              <a:t> when you have all 7 items right!</a:t>
            </a:r>
          </a:p>
        </p:txBody>
      </p:sp>
      <p:pic>
        <p:nvPicPr>
          <p:cNvPr id="16" name="Picture 15" descr="Graphical user interface, application&#10;&#10;Description automatically generated">
            <a:hlinkClick r:id="rId2" action="ppaction://hlinksldjump"/>
            <a:extLst>
              <a:ext uri="{FF2B5EF4-FFF2-40B4-BE49-F238E27FC236}">
                <a16:creationId xmlns:a16="http://schemas.microsoft.com/office/drawing/2014/main" id="{6E0C7AF3-D56E-A08C-40C2-381ED08E3C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55036" y="1968774"/>
            <a:ext cx="1023147" cy="1527085"/>
          </a:xfrm>
          <a:prstGeom prst="rect">
            <a:avLst/>
          </a:prstGeom>
        </p:spPr>
      </p:pic>
      <p:pic>
        <p:nvPicPr>
          <p:cNvPr id="22" name="Picture 21" descr="Icon&#10;&#10;Description automatically generated">
            <a:hlinkClick r:id="rId2" action="ppaction://hlinksldjump"/>
            <a:extLst>
              <a:ext uri="{FF2B5EF4-FFF2-40B4-BE49-F238E27FC236}">
                <a16:creationId xmlns:a16="http://schemas.microsoft.com/office/drawing/2014/main" id="{B37A4EB1-E4EF-1F2F-E95B-E8E0A2726B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37888" y="3533532"/>
            <a:ext cx="1120684" cy="1212168"/>
          </a:xfrm>
          <a:prstGeom prst="rect">
            <a:avLst/>
          </a:prstGeom>
        </p:spPr>
      </p:pic>
      <p:pic>
        <p:nvPicPr>
          <p:cNvPr id="25" name="Picture 24" descr="Icon&#10;&#10;Description automatically generated">
            <a:hlinkClick r:id="rId2" action="ppaction://hlinksldjump"/>
            <a:extLst>
              <a:ext uri="{FF2B5EF4-FFF2-40B4-BE49-F238E27FC236}">
                <a16:creationId xmlns:a16="http://schemas.microsoft.com/office/drawing/2014/main" id="{68B40DD4-DF60-73A4-F964-A1A284534FA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2601" y="3362227"/>
            <a:ext cx="1807125" cy="1946135"/>
          </a:xfrm>
          <a:prstGeom prst="rect">
            <a:avLst/>
          </a:prstGeom>
        </p:spPr>
      </p:pic>
      <p:pic>
        <p:nvPicPr>
          <p:cNvPr id="32" name="Picture 31" descr="Graphical user interface, application&#10;&#10;Description automatically generated">
            <a:hlinkClick r:id="rId2" action="ppaction://hlinksldjump"/>
            <a:extLst>
              <a:ext uri="{FF2B5EF4-FFF2-40B4-BE49-F238E27FC236}">
                <a16:creationId xmlns:a16="http://schemas.microsoft.com/office/drawing/2014/main" id="{DA6CAF3F-1A7D-2DA8-E107-62F2AAFEE36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52487" y="4386530"/>
            <a:ext cx="1345279" cy="1087672"/>
          </a:xfrm>
          <a:prstGeom prst="rect">
            <a:avLst/>
          </a:prstGeom>
        </p:spPr>
      </p:pic>
      <p:pic>
        <p:nvPicPr>
          <p:cNvPr id="35" name="Picture 34">
            <a:hlinkClick r:id="rId2" action="ppaction://hlinksldjump"/>
            <a:extLst>
              <a:ext uri="{FF2B5EF4-FFF2-40B4-BE49-F238E27FC236}">
                <a16:creationId xmlns:a16="http://schemas.microsoft.com/office/drawing/2014/main" id="{8401BE82-8988-E8EF-4483-862C63DE2F2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295910" y="4536422"/>
            <a:ext cx="1571625" cy="1057275"/>
          </a:xfrm>
          <a:prstGeom prst="rect">
            <a:avLst/>
          </a:prstGeom>
        </p:spPr>
      </p:pic>
    </p:spTree>
    <p:extLst>
      <p:ext uri="{BB962C8B-B14F-4D97-AF65-F5344CB8AC3E}">
        <p14:creationId xmlns:p14="http://schemas.microsoft.com/office/powerpoint/2010/main" val="3294436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A27F53-2C5B-1F64-7F51-EA40895DE504}"/>
              </a:ext>
            </a:extLst>
          </p:cNvPr>
          <p:cNvSpPr>
            <a:spLocks noGrp="1"/>
          </p:cNvSpPr>
          <p:nvPr>
            <p:ph idx="1"/>
          </p:nvPr>
        </p:nvSpPr>
        <p:spPr>
          <a:xfrm>
            <a:off x="838200" y="3886200"/>
            <a:ext cx="10515600" cy="2290762"/>
          </a:xfrm>
        </p:spPr>
        <p:txBody>
          <a:bodyPr/>
          <a:lstStyle/>
          <a:p>
            <a:pPr marL="0" indent="0">
              <a:buNone/>
            </a:pPr>
            <a:r>
              <a:rPr lang="en-AU" dirty="0">
                <a:latin typeface="Congenial Black" panose="02000503040000020004" pitchFamily="2" charset="0"/>
              </a:rPr>
              <a:t>This item is important if Finlay and </a:t>
            </a:r>
            <a:r>
              <a:rPr lang="en-AU" dirty="0" err="1">
                <a:latin typeface="Congenial Black" panose="02000503040000020004" pitchFamily="2" charset="0"/>
              </a:rPr>
              <a:t>Evee</a:t>
            </a:r>
            <a:r>
              <a:rPr lang="en-AU" dirty="0">
                <a:latin typeface="Congenial Black" panose="02000503040000020004" pitchFamily="2" charset="0"/>
              </a:rPr>
              <a:t> need to help someone who has hurt themselves </a:t>
            </a:r>
          </a:p>
        </p:txBody>
      </p:sp>
      <p:sp>
        <p:nvSpPr>
          <p:cNvPr id="5" name="Title 1">
            <a:extLst>
              <a:ext uri="{FF2B5EF4-FFF2-40B4-BE49-F238E27FC236}">
                <a16:creationId xmlns:a16="http://schemas.microsoft.com/office/drawing/2014/main" id="{C09BBAC6-F41B-C096-9831-2A4D7463A9FE}"/>
              </a:ext>
            </a:extLst>
          </p:cNvPr>
          <p:cNvSpPr txBox="1">
            <a:spLocks/>
          </p:cNvSpPr>
          <p:nvPr/>
        </p:nvSpPr>
        <p:spPr>
          <a:xfrm>
            <a:off x="838200" y="9260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dirty="0">
                <a:latin typeface="Congenial Black" panose="02000503040000020004" pitchFamily="2" charset="0"/>
              </a:rPr>
              <a:t>That’s right!! </a:t>
            </a:r>
          </a:p>
        </p:txBody>
      </p:sp>
      <p:pic>
        <p:nvPicPr>
          <p:cNvPr id="8" name="Picture 7" descr="High Five Bee">
            <a:extLst>
              <a:ext uri="{FF2B5EF4-FFF2-40B4-BE49-F238E27FC236}">
                <a16:creationId xmlns:a16="http://schemas.microsoft.com/office/drawing/2014/main" id="{7BBE89C3-19A1-D072-4B39-C2F9C343C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107" y="1283777"/>
            <a:ext cx="1935622" cy="1935622"/>
          </a:xfrm>
          <a:prstGeom prst="rect">
            <a:avLst/>
          </a:prstGeom>
        </p:spPr>
      </p:pic>
      <p:sp>
        <p:nvSpPr>
          <p:cNvPr id="10" name="TextBox 9">
            <a:extLst>
              <a:ext uri="{FF2B5EF4-FFF2-40B4-BE49-F238E27FC236}">
                <a16:creationId xmlns:a16="http://schemas.microsoft.com/office/drawing/2014/main" id="{B5E5D1FB-EA0F-9D7B-D051-B8485A642BE4}"/>
              </a:ext>
            </a:extLst>
          </p:cNvPr>
          <p:cNvSpPr txBox="1"/>
          <p:nvPr/>
        </p:nvSpPr>
        <p:spPr>
          <a:xfrm>
            <a:off x="1713039" y="5807631"/>
            <a:ext cx="8765921" cy="461665"/>
          </a:xfrm>
          <a:prstGeom prst="rect">
            <a:avLst/>
          </a:prstGeom>
          <a:noFill/>
        </p:spPr>
        <p:txBody>
          <a:bodyPr wrap="square" rtlCol="0">
            <a:spAutoFit/>
          </a:bodyPr>
          <a:lstStyle/>
          <a:p>
            <a:pPr algn="ctr"/>
            <a:r>
              <a:rPr lang="en-AU" sz="2400" dirty="0">
                <a:latin typeface="Congenial" panose="02000503040000020004" pitchFamily="2" charset="0"/>
                <a:hlinkClick r:id="rId3" action="ppaction://hlinksldjump"/>
              </a:rPr>
              <a:t>Back to Question</a:t>
            </a:r>
            <a:endParaRPr lang="en-AU" sz="2400" dirty="0">
              <a:latin typeface="Congenial" panose="02000503040000020004" pitchFamily="2" charset="0"/>
            </a:endParaRPr>
          </a:p>
        </p:txBody>
      </p:sp>
    </p:spTree>
    <p:extLst>
      <p:ext uri="{BB962C8B-B14F-4D97-AF65-F5344CB8AC3E}">
        <p14:creationId xmlns:p14="http://schemas.microsoft.com/office/powerpoint/2010/main" val="129695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B7FDF-913B-2147-3849-D3F842615B1E}"/>
              </a:ext>
            </a:extLst>
          </p:cNvPr>
          <p:cNvSpPr>
            <a:spLocks noGrp="1"/>
          </p:cNvSpPr>
          <p:nvPr>
            <p:ph idx="1"/>
          </p:nvPr>
        </p:nvSpPr>
        <p:spPr>
          <a:xfrm>
            <a:off x="838200" y="4069080"/>
            <a:ext cx="10515600" cy="2107882"/>
          </a:xfrm>
        </p:spPr>
        <p:txBody>
          <a:bodyPr/>
          <a:lstStyle/>
          <a:p>
            <a:pPr marL="0" indent="0">
              <a:buNone/>
            </a:pPr>
            <a:r>
              <a:rPr lang="en-AU" dirty="0">
                <a:latin typeface="Congenial Black" panose="02000503040000020004" pitchFamily="2" charset="0"/>
              </a:rPr>
              <a:t>This item is not in Finlay’s first aid kit. </a:t>
            </a:r>
          </a:p>
        </p:txBody>
      </p:sp>
      <p:sp>
        <p:nvSpPr>
          <p:cNvPr id="8" name="Title 1">
            <a:extLst>
              <a:ext uri="{FF2B5EF4-FFF2-40B4-BE49-F238E27FC236}">
                <a16:creationId xmlns:a16="http://schemas.microsoft.com/office/drawing/2014/main" id="{DA65CF22-0A9E-04F5-6C35-F0D90DDA8B80}"/>
              </a:ext>
            </a:extLst>
          </p:cNvPr>
          <p:cNvSpPr>
            <a:spLocks noGrp="1"/>
          </p:cNvSpPr>
          <p:nvPr>
            <p:ph type="title"/>
          </p:nvPr>
        </p:nvSpPr>
        <p:spPr>
          <a:xfrm>
            <a:off x="838198" y="1260753"/>
            <a:ext cx="10515600" cy="1325563"/>
          </a:xfrm>
        </p:spPr>
        <p:txBody>
          <a:bodyPr/>
          <a:lstStyle/>
          <a:p>
            <a:r>
              <a:rPr lang="en-AU" dirty="0" err="1">
                <a:latin typeface="Congenial Black" panose="02000503040000020004" pitchFamily="2" charset="0"/>
              </a:rPr>
              <a:t>Ahhh</a:t>
            </a:r>
            <a:r>
              <a:rPr lang="en-AU" dirty="0">
                <a:latin typeface="Congenial Black" panose="02000503040000020004" pitchFamily="2" charset="0"/>
              </a:rPr>
              <a:t> nuggets!</a:t>
            </a:r>
            <a:br>
              <a:rPr lang="en-AU" dirty="0">
                <a:latin typeface="Congenial Black" panose="02000503040000020004" pitchFamily="2" charset="0"/>
              </a:rPr>
            </a:br>
            <a:r>
              <a:rPr lang="en-AU" dirty="0">
                <a:latin typeface="Congenial Black" panose="02000503040000020004" pitchFamily="2" charset="0"/>
              </a:rPr>
              <a:t>That’s not quite right..</a:t>
            </a:r>
          </a:p>
        </p:txBody>
      </p:sp>
      <p:pic>
        <p:nvPicPr>
          <p:cNvPr id="9" name="Content Placeholder 5" descr="Not Ok Max The Husky">
            <a:extLst>
              <a:ext uri="{FF2B5EF4-FFF2-40B4-BE49-F238E27FC236}">
                <a16:creationId xmlns:a16="http://schemas.microsoft.com/office/drawing/2014/main" id="{48860709-AC9D-B3E2-277D-B5627DA65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2920" y="1027906"/>
            <a:ext cx="2677820" cy="2677820"/>
          </a:xfrm>
          <a:prstGeom prst="rect">
            <a:avLst/>
          </a:prstGeom>
        </p:spPr>
      </p:pic>
      <p:sp>
        <p:nvSpPr>
          <p:cNvPr id="10" name="TextBox 9">
            <a:extLst>
              <a:ext uri="{FF2B5EF4-FFF2-40B4-BE49-F238E27FC236}">
                <a16:creationId xmlns:a16="http://schemas.microsoft.com/office/drawing/2014/main" id="{EBD98E1E-3677-002F-C82F-FC38F757CDDB}"/>
              </a:ext>
            </a:extLst>
          </p:cNvPr>
          <p:cNvSpPr txBox="1"/>
          <p:nvPr/>
        </p:nvSpPr>
        <p:spPr>
          <a:xfrm>
            <a:off x="1713039" y="5807631"/>
            <a:ext cx="8765921" cy="461665"/>
          </a:xfrm>
          <a:prstGeom prst="rect">
            <a:avLst/>
          </a:prstGeom>
          <a:noFill/>
        </p:spPr>
        <p:txBody>
          <a:bodyPr wrap="square" rtlCol="0">
            <a:spAutoFit/>
          </a:bodyPr>
          <a:lstStyle/>
          <a:p>
            <a:pPr algn="ctr"/>
            <a:r>
              <a:rPr lang="en-AU" sz="2400" dirty="0">
                <a:latin typeface="Congenial" panose="02000503040000020004" pitchFamily="2" charset="0"/>
                <a:hlinkClick r:id="rId3" action="ppaction://hlinksldjump"/>
              </a:rPr>
              <a:t>Back to Question</a:t>
            </a:r>
            <a:endParaRPr lang="en-AU" sz="2400" dirty="0">
              <a:latin typeface="Congenial" panose="02000503040000020004" pitchFamily="2" charset="0"/>
            </a:endParaRPr>
          </a:p>
        </p:txBody>
      </p:sp>
    </p:spTree>
    <p:extLst>
      <p:ext uri="{BB962C8B-B14F-4D97-AF65-F5344CB8AC3E}">
        <p14:creationId xmlns:p14="http://schemas.microsoft.com/office/powerpoint/2010/main" val="266598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596CE1-A371-485F-0CE0-CA12A48436B0}"/>
              </a:ext>
            </a:extLst>
          </p:cNvPr>
          <p:cNvSpPr>
            <a:spLocks noGrp="1"/>
          </p:cNvSpPr>
          <p:nvPr>
            <p:ph type="title"/>
          </p:nvPr>
        </p:nvSpPr>
        <p:spPr>
          <a:xfrm>
            <a:off x="640080" y="325369"/>
            <a:ext cx="4368602" cy="1956841"/>
          </a:xfrm>
        </p:spPr>
        <p:txBody>
          <a:bodyPr anchor="b">
            <a:normAutofit/>
          </a:bodyPr>
          <a:lstStyle/>
          <a:p>
            <a:r>
              <a:rPr lang="en-AU" sz="4200">
                <a:latin typeface="Congenial" panose="02000503040000020004" pitchFamily="2" charset="0"/>
              </a:rPr>
              <a:t>Oh NO!!! Poor Evee has tripped and hurt herself!</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208B56-6AFD-74BD-6CE1-1E1ECD38E2D7}"/>
              </a:ext>
            </a:extLst>
          </p:cNvPr>
          <p:cNvSpPr>
            <a:spLocks noGrp="1"/>
          </p:cNvSpPr>
          <p:nvPr>
            <p:ph idx="1"/>
          </p:nvPr>
        </p:nvSpPr>
        <p:spPr>
          <a:xfrm>
            <a:off x="640080" y="2872899"/>
            <a:ext cx="4243589" cy="3320668"/>
          </a:xfrm>
        </p:spPr>
        <p:txBody>
          <a:bodyPr>
            <a:normAutofit/>
          </a:bodyPr>
          <a:lstStyle/>
          <a:p>
            <a:r>
              <a:rPr lang="en-AU" sz="2200"/>
              <a:t>(insert picture of Evee with her sores and grazes) </a:t>
            </a:r>
          </a:p>
          <a:p>
            <a:r>
              <a:rPr lang="en-AU" sz="2200"/>
              <a:t>Evee has a cut on her paw and grazes on her knees</a:t>
            </a:r>
          </a:p>
          <a:p>
            <a:pPr marL="0" indent="0">
              <a:buNone/>
            </a:pPr>
            <a:r>
              <a:rPr lang="en-AU" sz="2200"/>
              <a:t> we can do a drag and drop type thing – e.g. place the correct first aid items to treat Evee’s cut and grazes </a:t>
            </a:r>
          </a:p>
          <a:p>
            <a:endParaRPr lang="en-AU" sz="2200"/>
          </a:p>
        </p:txBody>
      </p:sp>
      <p:pic>
        <p:nvPicPr>
          <p:cNvPr id="5" name="Picture 4">
            <a:extLst>
              <a:ext uri="{FF2B5EF4-FFF2-40B4-BE49-F238E27FC236}">
                <a16:creationId xmlns:a16="http://schemas.microsoft.com/office/drawing/2014/main" id="{B0F388B5-7AA0-29DC-8335-C2EC7DDB9821}"/>
              </a:ext>
            </a:extLst>
          </p:cNvPr>
          <p:cNvPicPr>
            <a:picLocks noChangeAspect="1"/>
          </p:cNvPicPr>
          <p:nvPr/>
        </p:nvPicPr>
        <p:blipFill rotWithShape="1">
          <a:blip r:embed="rId2">
            <a:extLst>
              <a:ext uri="{28A0092B-C50C-407E-A947-70E740481C1C}">
                <a14:useLocalDpi xmlns:a14="http://schemas.microsoft.com/office/drawing/2010/main" val="0"/>
              </a:ext>
            </a:extLst>
          </a:blip>
          <a:srcRect t="2796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6008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70F0-E521-5325-7DEC-759057E0CA69}"/>
              </a:ext>
            </a:extLst>
          </p:cNvPr>
          <p:cNvSpPr>
            <a:spLocks noGrp="1"/>
          </p:cNvSpPr>
          <p:nvPr>
            <p:ph type="title"/>
          </p:nvPr>
        </p:nvSpPr>
        <p:spPr/>
        <p:txBody>
          <a:bodyPr/>
          <a:lstStyle/>
          <a:p>
            <a:r>
              <a:rPr lang="en-AU" dirty="0"/>
              <a:t>How did Finlay help Frederick with his Nose Bleed</a:t>
            </a:r>
          </a:p>
        </p:txBody>
      </p:sp>
      <p:sp>
        <p:nvSpPr>
          <p:cNvPr id="3" name="Content Placeholder 2">
            <a:extLst>
              <a:ext uri="{FF2B5EF4-FFF2-40B4-BE49-F238E27FC236}">
                <a16:creationId xmlns:a16="http://schemas.microsoft.com/office/drawing/2014/main" id="{5EF5EDFD-6945-9D6F-A7C6-0457CD042E74}"/>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3973780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401</Words>
  <Application>Microsoft Office PowerPoint</Application>
  <PresentationFormat>Widescreen</PresentationFormat>
  <Paragraphs>59</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Congenial</vt:lpstr>
      <vt:lpstr>Congenial Black</vt:lpstr>
      <vt:lpstr>Office Theme</vt:lpstr>
      <vt:lpstr>FINLAY THE FIRST AID BEAR</vt:lpstr>
      <vt:lpstr>What should Finlay put in his backpack to go to the Golden Mountain? </vt:lpstr>
      <vt:lpstr>That’s right!! </vt:lpstr>
      <vt:lpstr>Ahhh nuggets! That’s not quite right..</vt:lpstr>
      <vt:lpstr>What are items in Finlay’s First Aid kit? </vt:lpstr>
      <vt:lpstr>PowerPoint Presentation</vt:lpstr>
      <vt:lpstr>Ahhh nuggets! That’s not quite right..</vt:lpstr>
      <vt:lpstr>Oh NO!!! Poor Evee has tripped and hurt herself!</vt:lpstr>
      <vt:lpstr>How did Finlay help Frederick with his Nose Bleed</vt:lpstr>
      <vt:lpstr>How did Finlay help Frederick with his Nose Bleed</vt:lpstr>
      <vt:lpstr>Poor Finlay has a burn on his foot</vt:lpstr>
      <vt:lpstr>Which is the best drink to have when you are feeling hot and thirsty</vt:lpstr>
      <vt:lpstr>Little Evee has a blister on her foot</vt:lpstr>
      <vt:lpstr>How to Call for Help on the Phone – Call, Say, Wait, Stay</vt:lpstr>
      <vt:lpstr>How to wash hands like Finlay and Evee</vt:lpstr>
      <vt:lpstr>Eating and drinking for energy – what would bears eat? What should you have?</vt:lpstr>
      <vt:lpstr>Feeling upset and worried</vt:lpstr>
      <vt:lpstr>Evee’s night time song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Finlay the First Aid Bear</dc:title>
  <dc:creator>First Aid Action</dc:creator>
  <cp:lastModifiedBy>First Aid Action</cp:lastModifiedBy>
  <cp:revision>2</cp:revision>
  <dcterms:created xsi:type="dcterms:W3CDTF">2022-10-28T04:26:17Z</dcterms:created>
  <dcterms:modified xsi:type="dcterms:W3CDTF">2022-11-02T04:18:00Z</dcterms:modified>
</cp:coreProperties>
</file>